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401" r:id="rId2"/>
    <p:sldId id="436" r:id="rId3"/>
    <p:sldId id="437" r:id="rId4"/>
    <p:sldId id="424" r:id="rId5"/>
    <p:sldId id="438" r:id="rId6"/>
    <p:sldId id="425" r:id="rId7"/>
    <p:sldId id="426" r:id="rId8"/>
    <p:sldId id="435" r:id="rId9"/>
    <p:sldId id="439" r:id="rId10"/>
    <p:sldId id="427" r:id="rId11"/>
    <p:sldId id="440" r:id="rId12"/>
    <p:sldId id="429" r:id="rId13"/>
    <p:sldId id="428" r:id="rId14"/>
    <p:sldId id="430" r:id="rId15"/>
    <p:sldId id="431" r:id="rId16"/>
    <p:sldId id="441" r:id="rId17"/>
    <p:sldId id="402" r:id="rId18"/>
  </p:sldIdLst>
  <p:sldSz cx="9144000" cy="6858000" type="screen4x3"/>
  <p:notesSz cx="6858000" cy="9144000"/>
  <p:custDataLst>
    <p:tags r:id="rId20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6060"/>
    <a:srgbClr val="0070C0"/>
    <a:srgbClr val="FCA380"/>
    <a:srgbClr val="FF7C80"/>
    <a:srgbClr val="8BB0F9"/>
    <a:srgbClr val="6659DD"/>
    <a:srgbClr val="FACD5C"/>
    <a:srgbClr val="4E0DA5"/>
    <a:srgbClr val="FF6699"/>
    <a:srgbClr val="F8C3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浅色样式 3 - 强调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8B1032C-EA38-4F05-BA0D-38AFFFC7BED3}" styleName="浅色样式 3 - 强调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03447BB-5D67-496B-8E87-E561075AD55C}" styleName="深色样式 1 - 强调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中度样式 4 - 强调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D27102A9-8310-4765-A935-A1911B00CA55}" styleName="浅色样式 1 - 强调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8D230F3-CF80-4859-8CE7-A43EE81993B5}" styleName="浅色样式 1 - 强调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82604" autoAdjust="0"/>
  </p:normalViewPr>
  <p:slideViewPr>
    <p:cSldViewPr>
      <p:cViewPr varScale="1">
        <p:scale>
          <a:sx n="90" d="100"/>
          <a:sy n="90" d="100"/>
        </p:scale>
        <p:origin x="900" y="96"/>
      </p:cViewPr>
      <p:guideLst>
        <p:guide orient="horz" pos="2160"/>
        <p:guide pos="288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png>
</file>

<file path=ppt/media/image19.gif>
</file>

<file path=ppt/media/image2.png>
</file>

<file path=ppt/media/image20.png>
</file>

<file path=ppt/media/image21.gif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B9482531-065D-41E7-A145-1D4707A5730B}" type="datetimeFigureOut">
              <a:rPr lang="zh-CN" altLang="en-US"/>
              <a:pPr>
                <a:defRPr/>
              </a:pPr>
              <a:t>2017-09-18 Monday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B932DB9D-E44B-4536-A418-A5F632A384F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917740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note2015.11.23</a:t>
            </a:r>
          </a:p>
          <a:p>
            <a:r>
              <a:rPr lang="en-US" altLang="zh-CN" dirty="0" smtClean="0"/>
              <a:t>1</a:t>
            </a:r>
            <a:r>
              <a:rPr lang="zh-CN" altLang="en-US" dirty="0" smtClean="0"/>
              <a:t>） 把第一和第二页的</a:t>
            </a:r>
            <a:r>
              <a:rPr lang="en-US" altLang="zh-CN" dirty="0" smtClean="0"/>
              <a:t>title Basic</a:t>
            </a:r>
            <a:r>
              <a:rPr lang="en-US" altLang="zh-CN" baseline="0" dirty="0" smtClean="0"/>
              <a:t> Physics…</a:t>
            </a:r>
            <a:r>
              <a:rPr lang="zh-CN" altLang="en-US" baseline="0" dirty="0" smtClean="0"/>
              <a:t>改成短语</a:t>
            </a:r>
            <a:endParaRPr lang="en-US" altLang="zh-CN" baseline="0" dirty="0" smtClean="0"/>
          </a:p>
          <a:p>
            <a:r>
              <a:rPr lang="en-US" altLang="zh-CN" baseline="0" dirty="0" smtClean="0"/>
              <a:t>2 )  </a:t>
            </a:r>
            <a:r>
              <a:rPr lang="zh-CN" altLang="en-US" baseline="0" dirty="0" smtClean="0"/>
              <a:t>减少字</a:t>
            </a:r>
            <a:endParaRPr lang="en-US" altLang="zh-CN" baseline="0" dirty="0" smtClean="0"/>
          </a:p>
          <a:p>
            <a:r>
              <a:rPr lang="en-US" altLang="zh-CN" baseline="0" dirty="0" smtClean="0"/>
              <a:t>3</a:t>
            </a:r>
            <a:r>
              <a:rPr lang="zh-CN" altLang="en-US" baseline="0" dirty="0" smtClean="0"/>
              <a:t>） 修改</a:t>
            </a:r>
            <a:r>
              <a:rPr lang="en-US" altLang="zh-CN" baseline="0" dirty="0" smtClean="0"/>
              <a:t>introduction</a:t>
            </a:r>
            <a:r>
              <a:rPr lang="zh-CN" altLang="en-US" baseline="0" dirty="0" smtClean="0"/>
              <a:t>，向电子器件的散热问题靠拢。</a:t>
            </a:r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932DB9D-E44B-4536-A418-A5F632A384F4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64119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1</a:t>
            </a: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422954-7ADE-4775-92BF-88688A89BB4A}" type="slidenum">
              <a:rPr lang="zh-CN" altLang="zh-CN" smtClean="0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48791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1</a:t>
            </a: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46DDF1-9020-498A-8265-A55075CA9D53}" type="slidenum">
              <a:rPr lang="zh-CN" altLang="zh-CN" smtClean="0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63717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1</a:t>
            </a: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E0212E-DBB3-4806-A660-B776E40D16C6}" type="slidenum">
              <a:rPr lang="zh-CN" altLang="zh-CN" smtClean="0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40464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1</a:t>
            </a: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35F97A-FBBF-4ABF-A274-6746BB32EE1F}" type="slidenum">
              <a:rPr lang="zh-CN" altLang="zh-CN" smtClean="0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51525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1</a:t>
            </a: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261882-5F18-40FE-B68C-62B53CBC0C8E}" type="slidenum">
              <a:rPr lang="zh-CN" altLang="zh-CN" smtClean="0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006222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1</a:t>
            </a:r>
            <a:endParaRPr lang="zh-CN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C2055A-3EA9-47DA-89B9-20297AFC41EA}" type="slidenum">
              <a:rPr lang="zh-CN" altLang="zh-CN" smtClean="0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408173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1</a:t>
            </a:r>
            <a:endParaRPr lang="zh-CN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A55281-A856-45E7-8342-234E23A34094}" type="slidenum">
              <a:rPr lang="zh-CN" altLang="zh-CN" smtClean="0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1088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1</a:t>
            </a:r>
            <a:endParaRPr lang="zh-CN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C1B23B-D310-455E-A747-9CB0E2923519}" type="slidenum">
              <a:rPr lang="zh-CN" altLang="zh-CN" smtClean="0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180864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1</a:t>
            </a:r>
            <a:endParaRPr lang="zh-CN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55AE25-3388-4160-8999-2B87A57DBB5B}" type="slidenum">
              <a:rPr lang="zh-CN" altLang="zh-CN" smtClean="0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21664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1</a:t>
            </a:r>
            <a:endParaRPr lang="zh-CN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8323B6B-D19E-4BA7-9D10-7BF6CEE46D5B}" type="slidenum">
              <a:rPr lang="zh-CN" altLang="zh-CN" smtClean="0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223811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 smtClean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1</a:t>
            </a:r>
            <a:endParaRPr lang="zh-CN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E001D6-93A1-4E1E-81E9-2F386FE0AE06}" type="slidenum">
              <a:rPr lang="zh-CN" altLang="zh-CN" smtClean="0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682023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单击此处编辑母版文本样式</a:t>
            </a:r>
          </a:p>
          <a:p>
            <a:pPr lvl="1"/>
            <a:r>
              <a:rPr lang="zh-CN" smtClean="0"/>
              <a:t>第二级</a:t>
            </a:r>
          </a:p>
          <a:p>
            <a:pPr lvl="2"/>
            <a:r>
              <a:rPr lang="zh-CN" smtClean="0"/>
              <a:t>第三级</a:t>
            </a:r>
          </a:p>
          <a:p>
            <a:pPr lvl="3"/>
            <a:r>
              <a:rPr lang="zh-CN" smtClean="0"/>
              <a:t>第四级</a:t>
            </a:r>
          </a:p>
          <a:p>
            <a:pPr lvl="4"/>
            <a:r>
              <a:rPr lang="zh-CN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Arial" pitchFamily="34" charset="0"/>
              </a:defRPr>
            </a:lvl1pPr>
          </a:lstStyle>
          <a:p>
            <a:pPr>
              <a:defRPr/>
            </a:pPr>
            <a:r>
              <a:rPr lang="en-US" altLang="zh-CN" smtClean="0"/>
              <a:t>1</a:t>
            </a:r>
            <a:endParaRPr lang="zh-CN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Arial" pitchFamily="34" charset="0"/>
              </a:defRPr>
            </a:lvl1pPr>
          </a:lstStyle>
          <a:p>
            <a:pPr>
              <a:defRPr/>
            </a:pPr>
            <a:fld id="{14E1BB67-AD3B-4BDE-BCE1-92F9A09469D8}" type="slidenum">
              <a:rPr lang="zh-CN" altLang="zh-CN" smtClean="0"/>
              <a:pPr>
                <a:defRPr/>
              </a:pPr>
              <a:t>‹#›</a:t>
            </a:fld>
            <a:endParaRPr lang="zh-CN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779912" y="3644724"/>
            <a:ext cx="16561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Yang  Zhou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11760" y="5373216"/>
            <a:ext cx="43204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@ </a:t>
            </a: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Fudan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University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308" y="152477"/>
            <a:ext cx="3842983" cy="101596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3723" y="116632"/>
            <a:ext cx="2944622" cy="1015961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0" y="1772816"/>
            <a:ext cx="9144000" cy="1470884"/>
          </a:xfrm>
          <a:prstGeom prst="rect">
            <a:avLst/>
          </a:prstGeom>
          <a:solidFill>
            <a:srgbClr val="512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b="1" dirty="0" smtClean="0">
                <a:solidFill>
                  <a:srgbClr val="FACD5C"/>
                </a:solidFill>
              </a:rPr>
              <a:t>T</a:t>
            </a:r>
            <a:r>
              <a:rPr lang="en-US" altLang="zh-CN" sz="2800" b="1" dirty="0" smtClean="0"/>
              <a:t>hermal Conductivity Calculation of Argon </a:t>
            </a:r>
          </a:p>
          <a:p>
            <a:pPr algn="ctr"/>
            <a:r>
              <a:rPr lang="en-US" altLang="zh-CN" sz="2800" b="1" dirty="0" smtClean="0"/>
              <a:t>by Molecular Dynamics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2422954-7ADE-4775-92BF-88688A89BB4A}" type="slidenum">
              <a:rPr lang="zh-CN" altLang="zh-CN" smtClean="0"/>
              <a:pPr>
                <a:defRPr/>
              </a:pPr>
              <a:t>1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860820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0" y="785794"/>
            <a:ext cx="4143372" cy="142876"/>
            <a:chOff x="0" y="785794"/>
            <a:chExt cx="4143372" cy="142876"/>
          </a:xfrm>
        </p:grpSpPr>
        <p:cxnSp>
          <p:nvCxnSpPr>
            <p:cNvPr id="8" name="直接连接符 7"/>
            <p:cNvCxnSpPr>
              <a:endCxn id="10" idx="3"/>
            </p:cNvCxnSpPr>
            <p:nvPr/>
          </p:nvCxnSpPr>
          <p:spPr>
            <a:xfrm rot="10800000">
              <a:off x="642910" y="857232"/>
              <a:ext cx="3500462" cy="1588"/>
            </a:xfrm>
            <a:prstGeom prst="line">
              <a:avLst/>
            </a:prstGeom>
            <a:ln w="190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7"/>
            <p:cNvSpPr>
              <a:spLocks noChangeArrowheads="1"/>
            </p:cNvSpPr>
            <p:nvPr/>
          </p:nvSpPr>
          <p:spPr bwMode="auto">
            <a:xfrm>
              <a:off x="0" y="785794"/>
              <a:ext cx="642910" cy="142876"/>
            </a:xfrm>
            <a:prstGeom prst="rect">
              <a:avLst/>
            </a:prstGeom>
            <a:solidFill>
              <a:srgbClr val="7030A0"/>
            </a:solidFill>
            <a:ln w="9525">
              <a:solidFill>
                <a:srgbClr val="7030A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1" name="TextBox 3"/>
          <p:cNvSpPr txBox="1"/>
          <p:nvPr/>
        </p:nvSpPr>
        <p:spPr>
          <a:xfrm>
            <a:off x="142844" y="116632"/>
            <a:ext cx="28200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微软雅黑" pitchFamily="34" charset="-122"/>
                <a:cs typeface="Times New Roman" pitchFamily="18" charset="0"/>
              </a:rPr>
              <a:t>LAMMPS script</a:t>
            </a:r>
            <a:endParaRPr lang="en-US" altLang="zh-CN" sz="2800" b="1" dirty="0"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969431" y="524027"/>
            <a:ext cx="31643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latin typeface="Centaur" panose="02030504050205020304" pitchFamily="18" charset="0"/>
              </a:rPr>
              <a:t>http://lammps.sandia.gov/doc/Manual.html</a:t>
            </a:r>
          </a:p>
        </p:txBody>
      </p:sp>
      <p:sp>
        <p:nvSpPr>
          <p:cNvPr id="31" name="矩形 30"/>
          <p:cNvSpPr/>
          <p:nvPr/>
        </p:nvSpPr>
        <p:spPr>
          <a:xfrm>
            <a:off x="1295129" y="1484784"/>
            <a:ext cx="7848871" cy="367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# 3d 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Lennard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-Jones </a:t>
            </a:r>
            <a:r>
              <a:rPr lang="en-US" altLang="zh-CN" sz="1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nvt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ensemble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units          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metal</a:t>
            </a:r>
            <a:endParaRPr lang="en-US" altLang="zh-CN" sz="1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atom_style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atomic</a:t>
            </a:r>
            <a:endParaRPr lang="en-US" altLang="zh-CN" sz="1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boundary p 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lattice         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fcc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5.41229</a:t>
            </a:r>
            <a:endParaRPr lang="en-US" altLang="zh-CN" sz="1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region         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box1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block 0 5 0 5 0 5 units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lattice</a:t>
            </a:r>
            <a:endParaRPr lang="en-US" altLang="zh-CN" sz="1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create_box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1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box1</a:t>
            </a:r>
          </a:p>
          <a:p>
            <a:endParaRPr lang="en-US" altLang="zh-CN" sz="1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create_atoms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1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box</a:t>
            </a:r>
            <a:endParaRPr lang="en-US" altLang="zh-CN" sz="1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mass            1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39.948</a:t>
            </a:r>
            <a:endParaRPr lang="en-US" altLang="zh-CN" sz="1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pair_style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lj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/cut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8.5125</a:t>
            </a:r>
            <a:endParaRPr lang="en-US" altLang="zh-CN" sz="1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pair_coeff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* * 0.0103235761 3.405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8.5125</a:t>
            </a:r>
            <a:endParaRPr lang="en-US" altLang="zh-CN" sz="1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neighbor        2.0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bin</a:t>
            </a:r>
            <a:endParaRPr lang="en-US" altLang="zh-CN" sz="1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neigh_modify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every 2 delay 10 check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yes</a:t>
            </a:r>
            <a:endParaRPr lang="en-US" altLang="zh-CN" sz="1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383361" y="2780928"/>
            <a:ext cx="547260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#use box1 to define </a:t>
            </a:r>
            <a:r>
              <a:rPr lang="en-US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space where atoms are in . </a:t>
            </a:r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there’s 1 type of atoms</a:t>
            </a:r>
            <a:endParaRPr lang="zh-CN" altLang="en-US" sz="14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3095329" y="1711538"/>
            <a:ext cx="25396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#unit system : metal ,</a:t>
            </a:r>
            <a:r>
              <a:rPr lang="en-US" altLang="zh-CN" sz="1400" dirty="0" err="1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lj</a:t>
            </a:r>
            <a:r>
              <a:rPr lang="en-US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1400" dirty="0" err="1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</a:t>
            </a:r>
            <a:r>
              <a:rPr lang="en-US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…</a:t>
            </a:r>
            <a:endParaRPr lang="zh-CN" altLang="en-US" sz="14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78374" y="1483913"/>
            <a:ext cx="11144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0"/>
              </a:spcAft>
              <a:buSzPct val="100000"/>
              <a:buFont typeface="Centaur" panose="02030504050205020304" pitchFamily="18" charset="0"/>
              <a:buChar char="§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Setup</a:t>
            </a:r>
          </a:p>
        </p:txBody>
      </p:sp>
      <p:sp>
        <p:nvSpPr>
          <p:cNvPr id="35" name="矩形 34"/>
          <p:cNvSpPr/>
          <p:nvPr/>
        </p:nvSpPr>
        <p:spPr>
          <a:xfrm>
            <a:off x="-23974" y="3153821"/>
            <a:ext cx="13817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0"/>
              </a:spcAft>
              <a:buSzPct val="100000"/>
              <a:buFont typeface="Centaur" panose="02030504050205020304" pitchFamily="18" charset="0"/>
              <a:buChar char="§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Material</a:t>
            </a:r>
          </a:p>
        </p:txBody>
      </p:sp>
      <p:sp>
        <p:nvSpPr>
          <p:cNvPr id="36" name="矩形 35"/>
          <p:cNvSpPr/>
          <p:nvPr/>
        </p:nvSpPr>
        <p:spPr>
          <a:xfrm>
            <a:off x="4405151" y="2339588"/>
            <a:ext cx="24144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#lattice type and constant</a:t>
            </a:r>
            <a:endParaRPr lang="zh-CN" altLang="en-US" sz="14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5458872" y="2574767"/>
            <a:ext cx="34547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#geometrical objects,  named as box1</a:t>
            </a:r>
            <a:endParaRPr lang="zh-CN" altLang="en-US" sz="14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304774" y="3214529"/>
            <a:ext cx="555119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#create the type 1 </a:t>
            </a:r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atom at all the lattice sites within the box</a:t>
            </a:r>
            <a:endParaRPr lang="zh-CN" altLang="en-US" sz="14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871537" y="3402290"/>
            <a:ext cx="21018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#mass of atom type 1 </a:t>
            </a:r>
            <a:endParaRPr lang="zh-CN" altLang="en-US" sz="14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362582" y="3827215"/>
            <a:ext cx="322395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#define potential and set cut radius</a:t>
            </a:r>
            <a:endParaRPr lang="zh-CN" altLang="en-US" sz="14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5362267" y="4038974"/>
            <a:ext cx="33970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#for all types of atoms set parameter</a:t>
            </a:r>
            <a:endParaRPr lang="zh-CN" altLang="en-US" sz="14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5355538" y="4444893"/>
            <a:ext cx="25667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#neighbor list type and size</a:t>
            </a:r>
            <a:endParaRPr lang="zh-CN" altLang="en-US" sz="14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5342348" y="4712245"/>
            <a:ext cx="12974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#update rate</a:t>
            </a:r>
            <a:endParaRPr lang="zh-CN" altLang="en-US" sz="14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4899263" y="174682"/>
            <a:ext cx="11192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0"/>
              </a:spcAft>
              <a:buSzPct val="100000"/>
              <a:buFont typeface="Centaur" panose="02030504050205020304" pitchFamily="18" charset="0"/>
              <a:buChar char="§"/>
            </a:pPr>
            <a:r>
              <a:rPr lang="en-US" altLang="zh-CN" dirty="0">
                <a:latin typeface="Centaur" panose="02030504050205020304" pitchFamily="18" charset="0"/>
                <a:ea typeface="GulimChe" panose="020B0609000101010101" pitchFamily="49" charset="-127"/>
              </a:rPr>
              <a:t>Manual</a:t>
            </a:r>
          </a:p>
        </p:txBody>
      </p:sp>
      <p:sp>
        <p:nvSpPr>
          <p:cNvPr id="45" name="矩形 44"/>
          <p:cNvSpPr/>
          <p:nvPr/>
        </p:nvSpPr>
        <p:spPr>
          <a:xfrm>
            <a:off x="3304774" y="2138053"/>
            <a:ext cx="156786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#boundary type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9274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785794"/>
            <a:ext cx="4143372" cy="142876"/>
            <a:chOff x="0" y="785794"/>
            <a:chExt cx="4143372" cy="142876"/>
          </a:xfrm>
        </p:grpSpPr>
        <p:cxnSp>
          <p:nvCxnSpPr>
            <p:cNvPr id="5" name="直接连接符 4"/>
            <p:cNvCxnSpPr>
              <a:endCxn id="6" idx="3"/>
            </p:cNvCxnSpPr>
            <p:nvPr/>
          </p:nvCxnSpPr>
          <p:spPr>
            <a:xfrm rot="10800000">
              <a:off x="642910" y="857232"/>
              <a:ext cx="3500462" cy="1588"/>
            </a:xfrm>
            <a:prstGeom prst="line">
              <a:avLst/>
            </a:prstGeom>
            <a:ln w="190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7"/>
            <p:cNvSpPr>
              <a:spLocks noChangeArrowheads="1"/>
            </p:cNvSpPr>
            <p:nvPr/>
          </p:nvSpPr>
          <p:spPr bwMode="auto">
            <a:xfrm>
              <a:off x="0" y="785794"/>
              <a:ext cx="642910" cy="142876"/>
            </a:xfrm>
            <a:prstGeom prst="rect">
              <a:avLst/>
            </a:prstGeom>
            <a:solidFill>
              <a:srgbClr val="7030A0"/>
            </a:solidFill>
            <a:ln w="9525">
              <a:solidFill>
                <a:srgbClr val="7030A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7" name="TextBox 3"/>
          <p:cNvSpPr txBox="1"/>
          <p:nvPr/>
        </p:nvSpPr>
        <p:spPr>
          <a:xfrm>
            <a:off x="142844" y="116632"/>
            <a:ext cx="28200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微软雅黑" pitchFamily="34" charset="-122"/>
                <a:cs typeface="Times New Roman" pitchFamily="18" charset="0"/>
              </a:rPr>
              <a:t>LAMMPS script</a:t>
            </a:r>
            <a:endParaRPr lang="en-US" altLang="zh-CN" sz="2800" b="1" dirty="0"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345634" y="1391063"/>
            <a:ext cx="7057257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timestep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0.001</a:t>
            </a:r>
            <a:endParaRPr lang="en-US" altLang="zh-CN" sz="1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dump d1 all atom 20 </a:t>
            </a:r>
            <a:r>
              <a:rPr lang="en-US" altLang="zh-CN" sz="1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dump.lammpstrj</a:t>
            </a:r>
            <a:endParaRPr lang="en-US" altLang="zh-CN" sz="1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dump_modify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d1 sort id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thermo          20                                 </a:t>
            </a:r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#output to screen every 20 steps</a:t>
            </a:r>
            <a:endParaRPr lang="en-US" altLang="zh-CN" sz="14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thermo_style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custom step  temp 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pe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etotal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lx 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ly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lz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#which value to be output</a:t>
            </a:r>
            <a:endParaRPr lang="en-US" altLang="zh-CN" sz="14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velocity        all create 40 1234567 mom yes  rot yes 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dist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gaussian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 smtClean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fix             a1 all </a:t>
            </a:r>
            <a:r>
              <a:rPr lang="en-US" altLang="zh-CN" sz="1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nvt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temp 40.0  40.0 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0.1</a:t>
            </a:r>
            <a:endParaRPr lang="en-US" altLang="zh-CN" sz="1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region          box2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block 0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 5 0 5 units lattice</a:t>
            </a:r>
            <a:endParaRPr lang="en-US" altLang="zh-CN" sz="1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group           g1 region box2 </a:t>
            </a:r>
          </a:p>
          <a:p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compute T1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g1 temp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fix sqo1 all 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ave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/time 1 5000 10000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c_T1 </a:t>
            </a:r>
            <a:r>
              <a:rPr lang="en-US" altLang="zh-CN" sz="1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c_thermo_temp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c_thermo_pe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file 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log.Ave</a:t>
            </a:r>
            <a:endParaRPr lang="en-US" altLang="zh-CN" sz="1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run             10000</a:t>
            </a:r>
            <a:endParaRPr lang="en-US" altLang="zh-CN" sz="14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004048" y="1628800"/>
            <a:ext cx="360868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</a:t>
            </a:r>
            <a:r>
              <a:rPr lang="en-US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output </a:t>
            </a:r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structure to file , labeled as d1</a:t>
            </a:r>
            <a:endParaRPr lang="zh-CN" altLang="en-US" sz="14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004048" y="1844824"/>
            <a:ext cx="20361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sort according to id</a:t>
            </a:r>
            <a:endParaRPr lang="zh-CN" altLang="en-US" sz="14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004048" y="1370699"/>
            <a:ext cx="66877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</a:t>
            </a:r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1(fs)</a:t>
            </a:r>
            <a:endParaRPr lang="zh-CN" altLang="en-US" sz="14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780796" y="5081051"/>
            <a:ext cx="63466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</a:t>
            </a:r>
            <a:r>
              <a:rPr lang="zh-CN" altLang="en-US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average and output, compute T1 is </a:t>
            </a:r>
            <a:r>
              <a:rPr lang="en-US" altLang="zh-CN" sz="1400" dirty="0" err="1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excuted</a:t>
            </a:r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so as 2 default computes</a:t>
            </a:r>
            <a:endParaRPr lang="zh-CN" altLang="en-US" sz="14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74263" y="3287173"/>
            <a:ext cx="335626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#NVT with start T=40, end T=40, relaxation time=0.1 (</a:t>
            </a:r>
            <a:r>
              <a:rPr lang="en-US" altLang="zh-CN" sz="1400" dirty="0" err="1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ps</a:t>
            </a:r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 </a:t>
            </a:r>
          </a:p>
        </p:txBody>
      </p:sp>
      <p:sp>
        <p:nvSpPr>
          <p:cNvPr id="14" name="矩形 13"/>
          <p:cNvSpPr/>
          <p:nvPr/>
        </p:nvSpPr>
        <p:spPr>
          <a:xfrm>
            <a:off x="0" y="3287173"/>
            <a:ext cx="12105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0"/>
              </a:spcAft>
              <a:buSzPct val="100000"/>
              <a:buFont typeface="Centaur" panose="02030504050205020304" pitchFamily="18" charset="0"/>
              <a:buChar char="§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Device</a:t>
            </a:r>
          </a:p>
        </p:txBody>
      </p:sp>
      <p:sp>
        <p:nvSpPr>
          <p:cNvPr id="15" name="矩形 14"/>
          <p:cNvSpPr/>
          <p:nvPr/>
        </p:nvSpPr>
        <p:spPr>
          <a:xfrm>
            <a:off x="-13448" y="4153743"/>
            <a:ext cx="14253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0"/>
              </a:spcAft>
              <a:buSzPct val="100000"/>
              <a:buFont typeface="Centaur" panose="02030504050205020304" pitchFamily="18" charset="0"/>
              <a:buChar char="§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Measure</a:t>
            </a:r>
          </a:p>
        </p:txBody>
      </p:sp>
      <p:sp>
        <p:nvSpPr>
          <p:cNvPr id="16" name="矩形 15"/>
          <p:cNvSpPr/>
          <p:nvPr/>
        </p:nvSpPr>
        <p:spPr>
          <a:xfrm>
            <a:off x="5352861" y="5520315"/>
            <a:ext cx="277672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#run for 10000 times</a:t>
            </a:r>
            <a:r>
              <a:rPr lang="zh-CN" altLang="en-US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10ps</a:t>
            </a:r>
            <a:r>
              <a:rPr lang="zh-CN" altLang="en-US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833280" y="2906407"/>
            <a:ext cx="593303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#initial </a:t>
            </a:r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velocity to 40K with Gaussian distribution of seed 1234567</a:t>
            </a:r>
          </a:p>
          <a:p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,moveout drift and remained rotation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199503" y="3954564"/>
            <a:ext cx="24656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</a:t>
            </a:r>
            <a:r>
              <a:rPr lang="zh-CN" altLang="en-US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define group using box2</a:t>
            </a:r>
            <a:endParaRPr lang="zh-CN" altLang="en-US" sz="14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203848" y="4195113"/>
            <a:ext cx="581281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</a:t>
            </a:r>
            <a:r>
              <a:rPr lang="zh-CN" altLang="en-US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define a compute name as T1,calculating the temperature of g1</a:t>
            </a:r>
            <a:endParaRPr lang="zh-CN" altLang="en-US" sz="14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54133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0" y="785794"/>
            <a:ext cx="4143372" cy="142876"/>
            <a:chOff x="0" y="785794"/>
            <a:chExt cx="4143372" cy="142876"/>
          </a:xfrm>
        </p:grpSpPr>
        <p:cxnSp>
          <p:nvCxnSpPr>
            <p:cNvPr id="9" name="直接连接符 8"/>
            <p:cNvCxnSpPr>
              <a:endCxn id="10" idx="3"/>
            </p:cNvCxnSpPr>
            <p:nvPr/>
          </p:nvCxnSpPr>
          <p:spPr>
            <a:xfrm rot="10800000">
              <a:off x="642910" y="857232"/>
              <a:ext cx="3500462" cy="1588"/>
            </a:xfrm>
            <a:prstGeom prst="line">
              <a:avLst/>
            </a:prstGeom>
            <a:ln w="190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7"/>
            <p:cNvSpPr>
              <a:spLocks noChangeArrowheads="1"/>
            </p:cNvSpPr>
            <p:nvPr/>
          </p:nvSpPr>
          <p:spPr bwMode="auto">
            <a:xfrm>
              <a:off x="0" y="785794"/>
              <a:ext cx="642910" cy="142876"/>
            </a:xfrm>
            <a:prstGeom prst="rect">
              <a:avLst/>
            </a:prstGeom>
            <a:solidFill>
              <a:srgbClr val="7030A0"/>
            </a:solidFill>
            <a:ln w="9525">
              <a:solidFill>
                <a:srgbClr val="7030A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1" name="TextBox 3"/>
          <p:cNvSpPr txBox="1"/>
          <p:nvPr/>
        </p:nvSpPr>
        <p:spPr>
          <a:xfrm>
            <a:off x="142844" y="116632"/>
            <a:ext cx="1882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微软雅黑" pitchFamily="34" charset="-122"/>
                <a:cs typeface="Times New Roman" pitchFamily="18" charset="0"/>
              </a:rPr>
              <a:t>Ensemble</a:t>
            </a:r>
            <a:endParaRPr lang="zh-CN" altLang="en-US" sz="2800" b="1" dirty="0"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12" name="Rectangle 1"/>
          <p:cNvSpPr>
            <a:spLocks noChangeArrowheads="1"/>
          </p:cNvSpPr>
          <p:nvPr/>
        </p:nvSpPr>
        <p:spPr bwMode="auto">
          <a:xfrm>
            <a:off x="1091944" y="2105186"/>
            <a:ext cx="5309620" cy="21544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 dirty="0" smtClean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fix ID group-ID ave/time Nevery Nrepeat Nfreq</a:t>
            </a:r>
            <a:r>
              <a:rPr kumimoji="0" lang="zh-CN" altLang="zh-CN" sz="105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10532" y="2365357"/>
            <a:ext cx="28680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400" dirty="0">
                <a:solidFill>
                  <a:srgbClr val="4040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Nevery Nrepeat </a:t>
            </a:r>
            <a:r>
              <a:rPr lang="zh-CN" altLang="zh-CN" sz="1400" dirty="0" smtClean="0">
                <a:solidFill>
                  <a:srgbClr val="4040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Nfreq</a:t>
            </a:r>
            <a:r>
              <a:rPr lang="en-US" altLang="zh-CN" sz="1400" dirty="0" smtClean="0">
                <a:solidFill>
                  <a:srgbClr val="4040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=2 3 10</a:t>
            </a:r>
            <a:endParaRPr lang="zh-CN" altLang="en-US" sz="1400" dirty="0"/>
          </a:p>
        </p:txBody>
      </p:sp>
      <p:grpSp>
        <p:nvGrpSpPr>
          <p:cNvPr id="14" name="组合 13"/>
          <p:cNvGrpSpPr/>
          <p:nvPr/>
        </p:nvGrpSpPr>
        <p:grpSpPr>
          <a:xfrm>
            <a:off x="4347492" y="2519245"/>
            <a:ext cx="3159453" cy="1154507"/>
            <a:chOff x="4704243" y="4834700"/>
            <a:chExt cx="3159453" cy="1154507"/>
          </a:xfrm>
        </p:grpSpPr>
        <p:sp>
          <p:nvSpPr>
            <p:cNvPr id="15" name="矩形 14"/>
            <p:cNvSpPr/>
            <p:nvPr/>
          </p:nvSpPr>
          <p:spPr>
            <a:xfrm>
              <a:off x="4704243" y="5181533"/>
              <a:ext cx="780983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smtClean="0">
                  <a:solidFill>
                    <a:srgbClr val="40404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6 8 10</a:t>
              </a:r>
              <a:endParaRPr lang="zh-CN" altLang="en-US" sz="1400" dirty="0"/>
            </a:p>
          </p:txBody>
        </p:sp>
        <p:sp>
          <p:nvSpPr>
            <p:cNvPr id="16" name="矩形 15"/>
            <p:cNvSpPr/>
            <p:nvPr/>
          </p:nvSpPr>
          <p:spPr>
            <a:xfrm>
              <a:off x="5101788" y="4834700"/>
              <a:ext cx="38343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rgbClr val="40404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</a:t>
              </a:r>
              <a:endParaRPr lang="zh-CN" altLang="en-US" sz="1400" dirty="0"/>
            </a:p>
          </p:txBody>
        </p:sp>
        <p:sp>
          <p:nvSpPr>
            <p:cNvPr id="17" name="矩形 16"/>
            <p:cNvSpPr/>
            <p:nvPr/>
          </p:nvSpPr>
          <p:spPr>
            <a:xfrm>
              <a:off x="5694706" y="5171318"/>
              <a:ext cx="97975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smtClean="0">
                  <a:solidFill>
                    <a:srgbClr val="40404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16 18 20</a:t>
              </a:r>
              <a:endParaRPr lang="zh-CN" altLang="en-US" sz="1400" dirty="0"/>
            </a:p>
          </p:txBody>
        </p:sp>
        <p:sp>
          <p:nvSpPr>
            <p:cNvPr id="18" name="矩形 17"/>
            <p:cNvSpPr/>
            <p:nvPr/>
          </p:nvSpPr>
          <p:spPr>
            <a:xfrm>
              <a:off x="6268052" y="4834700"/>
              <a:ext cx="38343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smtClean="0">
                  <a:solidFill>
                    <a:srgbClr val="40404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20</a:t>
              </a:r>
              <a:endParaRPr lang="zh-CN" altLang="en-US" sz="1400" dirty="0"/>
            </a:p>
          </p:txBody>
        </p:sp>
        <p:sp>
          <p:nvSpPr>
            <p:cNvPr id="19" name="矩形 18"/>
            <p:cNvSpPr/>
            <p:nvPr/>
          </p:nvSpPr>
          <p:spPr>
            <a:xfrm>
              <a:off x="6883941" y="5203055"/>
              <a:ext cx="97975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smtClean="0">
                  <a:solidFill>
                    <a:srgbClr val="40404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26 28 30</a:t>
              </a:r>
              <a:endParaRPr lang="zh-CN" altLang="en-US" sz="1400" dirty="0"/>
            </a:p>
          </p:txBody>
        </p:sp>
        <p:sp>
          <p:nvSpPr>
            <p:cNvPr id="20" name="矩形 19"/>
            <p:cNvSpPr/>
            <p:nvPr/>
          </p:nvSpPr>
          <p:spPr>
            <a:xfrm>
              <a:off x="7450173" y="4838546"/>
              <a:ext cx="38343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smtClean="0">
                  <a:solidFill>
                    <a:srgbClr val="40404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30</a:t>
              </a:r>
              <a:endParaRPr lang="zh-CN" altLang="en-US" sz="1400" dirty="0"/>
            </a:p>
          </p:txBody>
        </p:sp>
        <p:cxnSp>
          <p:nvCxnSpPr>
            <p:cNvPr id="21" name="直接箭头连接符 20"/>
            <p:cNvCxnSpPr/>
            <p:nvPr/>
          </p:nvCxnSpPr>
          <p:spPr>
            <a:xfrm flipH="1">
              <a:off x="5286337" y="5415391"/>
              <a:ext cx="7170" cy="225949"/>
            </a:xfrm>
            <a:prstGeom prst="straightConnector1">
              <a:avLst/>
            </a:prstGeom>
            <a:ln w="28575">
              <a:solidFill>
                <a:srgbClr val="FF7C8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矩形 21"/>
            <p:cNvSpPr/>
            <p:nvPr/>
          </p:nvSpPr>
          <p:spPr>
            <a:xfrm>
              <a:off x="5004048" y="5636385"/>
              <a:ext cx="48282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zh-CN" sz="1400" dirty="0">
                  <a:solidFill>
                    <a:srgbClr val="40404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ave</a:t>
              </a:r>
              <a:endParaRPr lang="zh-CN" altLang="en-US" sz="1400" dirty="0"/>
            </a:p>
          </p:txBody>
        </p:sp>
        <p:cxnSp>
          <p:nvCxnSpPr>
            <p:cNvPr id="23" name="直接箭头连接符 22"/>
            <p:cNvCxnSpPr/>
            <p:nvPr/>
          </p:nvCxnSpPr>
          <p:spPr>
            <a:xfrm flipH="1">
              <a:off x="6473926" y="5415391"/>
              <a:ext cx="7170" cy="225949"/>
            </a:xfrm>
            <a:prstGeom prst="straightConnector1">
              <a:avLst/>
            </a:prstGeom>
            <a:ln w="28575">
              <a:solidFill>
                <a:srgbClr val="FF7C8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矩形 23"/>
            <p:cNvSpPr/>
            <p:nvPr/>
          </p:nvSpPr>
          <p:spPr>
            <a:xfrm>
              <a:off x="6191637" y="5636385"/>
              <a:ext cx="48282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zh-CN" sz="1400" dirty="0">
                  <a:solidFill>
                    <a:srgbClr val="40404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ave</a:t>
              </a:r>
              <a:endParaRPr lang="zh-CN" altLang="en-US" sz="1400" dirty="0"/>
            </a:p>
          </p:txBody>
        </p:sp>
        <p:cxnSp>
          <p:nvCxnSpPr>
            <p:cNvPr id="25" name="直接箭头连接符 24"/>
            <p:cNvCxnSpPr/>
            <p:nvPr/>
          </p:nvCxnSpPr>
          <p:spPr>
            <a:xfrm flipH="1">
              <a:off x="7661515" y="5460436"/>
              <a:ext cx="7170" cy="225949"/>
            </a:xfrm>
            <a:prstGeom prst="straightConnector1">
              <a:avLst/>
            </a:prstGeom>
            <a:ln w="28575">
              <a:solidFill>
                <a:srgbClr val="FF7C8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矩形 25"/>
            <p:cNvSpPr/>
            <p:nvPr/>
          </p:nvSpPr>
          <p:spPr>
            <a:xfrm>
              <a:off x="7379226" y="5681430"/>
              <a:ext cx="48282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zh-CN" sz="1400" dirty="0">
                  <a:solidFill>
                    <a:srgbClr val="40404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ave</a:t>
              </a:r>
              <a:endParaRPr lang="zh-CN" altLang="en-US" sz="1400" dirty="0"/>
            </a:p>
          </p:txBody>
        </p:sp>
      </p:grpSp>
      <p:sp>
        <p:nvSpPr>
          <p:cNvPr id="29" name="矩形 28"/>
          <p:cNvSpPr/>
          <p:nvPr/>
        </p:nvSpPr>
        <p:spPr>
          <a:xfrm>
            <a:off x="984271" y="3824273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1"/>
            <a:r>
              <a:rPr lang="en-US" altLang="zh-CN" sz="1400" dirty="0">
                <a:solidFill>
                  <a:srgbClr val="4040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fix a1 all </a:t>
            </a:r>
            <a:r>
              <a:rPr lang="en-US" altLang="zh-CN" sz="1400" dirty="0" err="1">
                <a:solidFill>
                  <a:srgbClr val="4040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nvt</a:t>
            </a:r>
            <a:r>
              <a:rPr lang="en-US" altLang="zh-CN" sz="1400" dirty="0">
                <a:solidFill>
                  <a:srgbClr val="4040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temp 40.0  </a:t>
            </a:r>
            <a:r>
              <a:rPr lang="en-US" altLang="zh-CN" sz="1400" dirty="0" smtClean="0">
                <a:solidFill>
                  <a:srgbClr val="FF7C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100.0</a:t>
            </a:r>
            <a:r>
              <a:rPr lang="en-US" altLang="zh-CN" sz="1400" dirty="0" smtClean="0">
                <a:solidFill>
                  <a:srgbClr val="4040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400" b="1" dirty="0" err="1"/>
              <a:t>Tdamp</a:t>
            </a:r>
            <a:endParaRPr lang="en-US" altLang="zh-CN" sz="1400" b="1" dirty="0"/>
          </a:p>
        </p:txBody>
      </p:sp>
      <p:cxnSp>
        <p:nvCxnSpPr>
          <p:cNvPr id="30" name="直接箭头连接符 29"/>
          <p:cNvCxnSpPr/>
          <p:nvPr/>
        </p:nvCxnSpPr>
        <p:spPr>
          <a:xfrm>
            <a:off x="1159059" y="6199856"/>
            <a:ext cx="218767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 flipV="1">
            <a:off x="1159059" y="4747852"/>
            <a:ext cx="0" cy="145200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 flipV="1">
            <a:off x="1159059" y="5228012"/>
            <a:ext cx="1683804" cy="611804"/>
          </a:xfrm>
          <a:prstGeom prst="line">
            <a:avLst/>
          </a:prstGeom>
          <a:ln>
            <a:solidFill>
              <a:srgbClr val="FF7C8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646555" y="5733312"/>
            <a:ext cx="4320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40.0</a:t>
            </a:r>
            <a:endParaRPr lang="zh-CN" altLang="en-US" sz="10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12342" y="4712577"/>
            <a:ext cx="4320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</a:t>
            </a:r>
            <a:endParaRPr lang="zh-CN" altLang="en-US" sz="10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2781106" y="5034632"/>
            <a:ext cx="583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100.0</a:t>
            </a:r>
            <a:endParaRPr lang="zh-CN" altLang="en-US" sz="10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36" name="直接连接符 35"/>
          <p:cNvCxnSpPr/>
          <p:nvPr/>
        </p:nvCxnSpPr>
        <p:spPr>
          <a:xfrm flipH="1">
            <a:off x="2832612" y="5119836"/>
            <a:ext cx="10251" cy="104211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2649454" y="6282326"/>
            <a:ext cx="583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tEnd</a:t>
            </a:r>
            <a:endParaRPr lang="zh-CN" altLang="en-US" sz="10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5186996" y="3811426"/>
            <a:ext cx="290335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 smtClean="0">
                <a:latin typeface="Batang" panose="02030600000101010101" pitchFamily="18" charset="-127"/>
                <a:ea typeface="Batang" panose="02030600000101010101" pitchFamily="18" charset="-127"/>
              </a:rPr>
              <a:t>Tdamp</a:t>
            </a:r>
            <a:r>
              <a:rPr lang="en-US" altLang="zh-CN" sz="1400" dirty="0" smtClean="0">
                <a:latin typeface="Batang" panose="02030600000101010101" pitchFamily="18" charset="-127"/>
                <a:ea typeface="Batang" panose="02030600000101010101" pitchFamily="18" charset="-127"/>
              </a:rPr>
              <a:t> is usually 0.01*</a:t>
            </a:r>
            <a:r>
              <a:rPr lang="en-US" altLang="zh-CN" sz="1400" dirty="0" err="1" smtClean="0">
                <a:latin typeface="Batang" panose="02030600000101010101" pitchFamily="18" charset="-127"/>
                <a:ea typeface="Batang" panose="02030600000101010101" pitchFamily="18" charset="-127"/>
              </a:rPr>
              <a:t>timestep</a:t>
            </a:r>
            <a:endParaRPr lang="zh-CN" altLang="en-US" sz="1400" dirty="0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cxnSp>
        <p:nvCxnSpPr>
          <p:cNvPr id="39" name="直接箭头连接符 38"/>
          <p:cNvCxnSpPr/>
          <p:nvPr/>
        </p:nvCxnSpPr>
        <p:spPr>
          <a:xfrm>
            <a:off x="3851920" y="6189631"/>
            <a:ext cx="206475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/>
          <p:nvPr/>
        </p:nvCxnSpPr>
        <p:spPr>
          <a:xfrm flipV="1">
            <a:off x="3851920" y="4737627"/>
            <a:ext cx="0" cy="145200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 flipV="1">
            <a:off x="3856404" y="5228012"/>
            <a:ext cx="1224136" cy="1"/>
          </a:xfrm>
          <a:prstGeom prst="line">
            <a:avLst/>
          </a:prstGeom>
          <a:ln>
            <a:solidFill>
              <a:srgbClr val="FF7C8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2" name="任意多边形 41"/>
          <p:cNvSpPr/>
          <p:nvPr/>
        </p:nvSpPr>
        <p:spPr>
          <a:xfrm>
            <a:off x="3867070" y="5142559"/>
            <a:ext cx="1141462" cy="133874"/>
          </a:xfrm>
          <a:custGeom>
            <a:avLst/>
            <a:gdLst>
              <a:gd name="connsiteX0" fmla="*/ 0 w 1282700"/>
              <a:gd name="connsiteY0" fmla="*/ 88900 h 152400"/>
              <a:gd name="connsiteX1" fmla="*/ 44450 w 1282700"/>
              <a:gd name="connsiteY1" fmla="*/ 82550 h 152400"/>
              <a:gd name="connsiteX2" fmla="*/ 63500 w 1282700"/>
              <a:gd name="connsiteY2" fmla="*/ 69850 h 152400"/>
              <a:gd name="connsiteX3" fmla="*/ 88900 w 1282700"/>
              <a:gd name="connsiteY3" fmla="*/ 63500 h 152400"/>
              <a:gd name="connsiteX4" fmla="*/ 120650 w 1282700"/>
              <a:gd name="connsiteY4" fmla="*/ 0 h 152400"/>
              <a:gd name="connsiteX5" fmla="*/ 127000 w 1282700"/>
              <a:gd name="connsiteY5" fmla="*/ 19050 h 152400"/>
              <a:gd name="connsiteX6" fmla="*/ 139700 w 1282700"/>
              <a:gd name="connsiteY6" fmla="*/ 127000 h 152400"/>
              <a:gd name="connsiteX7" fmla="*/ 158750 w 1282700"/>
              <a:gd name="connsiteY7" fmla="*/ 95250 h 152400"/>
              <a:gd name="connsiteX8" fmla="*/ 165100 w 1282700"/>
              <a:gd name="connsiteY8" fmla="*/ 76200 h 152400"/>
              <a:gd name="connsiteX9" fmla="*/ 177800 w 1282700"/>
              <a:gd name="connsiteY9" fmla="*/ 57150 h 152400"/>
              <a:gd name="connsiteX10" fmla="*/ 184150 w 1282700"/>
              <a:gd name="connsiteY10" fmla="*/ 38100 h 152400"/>
              <a:gd name="connsiteX11" fmla="*/ 203200 w 1282700"/>
              <a:gd name="connsiteY11" fmla="*/ 25400 h 152400"/>
              <a:gd name="connsiteX12" fmla="*/ 215900 w 1282700"/>
              <a:gd name="connsiteY12" fmla="*/ 6350 h 152400"/>
              <a:gd name="connsiteX13" fmla="*/ 228600 w 1282700"/>
              <a:gd name="connsiteY13" fmla="*/ 44450 h 152400"/>
              <a:gd name="connsiteX14" fmla="*/ 241300 w 1282700"/>
              <a:gd name="connsiteY14" fmla="*/ 95250 h 152400"/>
              <a:gd name="connsiteX15" fmla="*/ 254000 w 1282700"/>
              <a:gd name="connsiteY15" fmla="*/ 76200 h 152400"/>
              <a:gd name="connsiteX16" fmla="*/ 292100 w 1282700"/>
              <a:gd name="connsiteY16" fmla="*/ 50800 h 152400"/>
              <a:gd name="connsiteX17" fmla="*/ 317500 w 1282700"/>
              <a:gd name="connsiteY17" fmla="*/ 95250 h 152400"/>
              <a:gd name="connsiteX18" fmla="*/ 323850 w 1282700"/>
              <a:gd name="connsiteY18" fmla="*/ 133350 h 152400"/>
              <a:gd name="connsiteX19" fmla="*/ 355600 w 1282700"/>
              <a:gd name="connsiteY19" fmla="*/ 127000 h 152400"/>
              <a:gd name="connsiteX20" fmla="*/ 381000 w 1282700"/>
              <a:gd name="connsiteY20" fmla="*/ 107950 h 152400"/>
              <a:gd name="connsiteX21" fmla="*/ 400050 w 1282700"/>
              <a:gd name="connsiteY21" fmla="*/ 95250 h 152400"/>
              <a:gd name="connsiteX22" fmla="*/ 406400 w 1282700"/>
              <a:gd name="connsiteY22" fmla="*/ 76200 h 152400"/>
              <a:gd name="connsiteX23" fmla="*/ 412750 w 1282700"/>
              <a:gd name="connsiteY23" fmla="*/ 38100 h 152400"/>
              <a:gd name="connsiteX24" fmla="*/ 431800 w 1282700"/>
              <a:gd name="connsiteY24" fmla="*/ 31750 h 152400"/>
              <a:gd name="connsiteX25" fmla="*/ 438150 w 1282700"/>
              <a:gd name="connsiteY25" fmla="*/ 120650 h 152400"/>
              <a:gd name="connsiteX26" fmla="*/ 463550 w 1282700"/>
              <a:gd name="connsiteY26" fmla="*/ 114300 h 152400"/>
              <a:gd name="connsiteX27" fmla="*/ 476250 w 1282700"/>
              <a:gd name="connsiteY27" fmla="*/ 95250 h 152400"/>
              <a:gd name="connsiteX28" fmla="*/ 495300 w 1282700"/>
              <a:gd name="connsiteY28" fmla="*/ 82550 h 152400"/>
              <a:gd name="connsiteX29" fmla="*/ 533400 w 1282700"/>
              <a:gd name="connsiteY29" fmla="*/ 50800 h 152400"/>
              <a:gd name="connsiteX30" fmla="*/ 546100 w 1282700"/>
              <a:gd name="connsiteY30" fmla="*/ 69850 h 152400"/>
              <a:gd name="connsiteX31" fmla="*/ 558800 w 1282700"/>
              <a:gd name="connsiteY31" fmla="*/ 133350 h 152400"/>
              <a:gd name="connsiteX32" fmla="*/ 577850 w 1282700"/>
              <a:gd name="connsiteY32" fmla="*/ 127000 h 152400"/>
              <a:gd name="connsiteX33" fmla="*/ 596900 w 1282700"/>
              <a:gd name="connsiteY33" fmla="*/ 82550 h 152400"/>
              <a:gd name="connsiteX34" fmla="*/ 609600 w 1282700"/>
              <a:gd name="connsiteY34" fmla="*/ 63500 h 152400"/>
              <a:gd name="connsiteX35" fmla="*/ 654050 w 1282700"/>
              <a:gd name="connsiteY35" fmla="*/ 44450 h 152400"/>
              <a:gd name="connsiteX36" fmla="*/ 679450 w 1282700"/>
              <a:gd name="connsiteY36" fmla="*/ 57150 h 152400"/>
              <a:gd name="connsiteX37" fmla="*/ 704850 w 1282700"/>
              <a:gd name="connsiteY37" fmla="*/ 120650 h 152400"/>
              <a:gd name="connsiteX38" fmla="*/ 762000 w 1282700"/>
              <a:gd name="connsiteY38" fmla="*/ 69850 h 152400"/>
              <a:gd name="connsiteX39" fmla="*/ 781050 w 1282700"/>
              <a:gd name="connsiteY39" fmla="*/ 57150 h 152400"/>
              <a:gd name="connsiteX40" fmla="*/ 800100 w 1282700"/>
              <a:gd name="connsiteY40" fmla="*/ 50800 h 152400"/>
              <a:gd name="connsiteX41" fmla="*/ 819150 w 1282700"/>
              <a:gd name="connsiteY41" fmla="*/ 63500 h 152400"/>
              <a:gd name="connsiteX42" fmla="*/ 825500 w 1282700"/>
              <a:gd name="connsiteY42" fmla="*/ 101600 h 152400"/>
              <a:gd name="connsiteX43" fmla="*/ 831850 w 1282700"/>
              <a:gd name="connsiteY43" fmla="*/ 127000 h 152400"/>
              <a:gd name="connsiteX44" fmla="*/ 869950 w 1282700"/>
              <a:gd name="connsiteY44" fmla="*/ 120650 h 152400"/>
              <a:gd name="connsiteX45" fmla="*/ 908050 w 1282700"/>
              <a:gd name="connsiteY45" fmla="*/ 82550 h 152400"/>
              <a:gd name="connsiteX46" fmla="*/ 927100 w 1282700"/>
              <a:gd name="connsiteY46" fmla="*/ 63500 h 152400"/>
              <a:gd name="connsiteX47" fmla="*/ 946150 w 1282700"/>
              <a:gd name="connsiteY47" fmla="*/ 82550 h 152400"/>
              <a:gd name="connsiteX48" fmla="*/ 952500 w 1282700"/>
              <a:gd name="connsiteY48" fmla="*/ 101600 h 152400"/>
              <a:gd name="connsiteX49" fmla="*/ 971550 w 1282700"/>
              <a:gd name="connsiteY49" fmla="*/ 152400 h 152400"/>
              <a:gd name="connsiteX50" fmla="*/ 990600 w 1282700"/>
              <a:gd name="connsiteY50" fmla="*/ 139700 h 152400"/>
              <a:gd name="connsiteX51" fmla="*/ 1060450 w 1282700"/>
              <a:gd name="connsiteY51" fmla="*/ 57150 h 152400"/>
              <a:gd name="connsiteX52" fmla="*/ 1098550 w 1282700"/>
              <a:gd name="connsiteY52" fmla="*/ 38100 h 152400"/>
              <a:gd name="connsiteX53" fmla="*/ 1111250 w 1282700"/>
              <a:gd name="connsiteY53" fmla="*/ 63500 h 152400"/>
              <a:gd name="connsiteX54" fmla="*/ 1123950 w 1282700"/>
              <a:gd name="connsiteY54" fmla="*/ 82550 h 152400"/>
              <a:gd name="connsiteX55" fmla="*/ 1136650 w 1282700"/>
              <a:gd name="connsiteY55" fmla="*/ 120650 h 152400"/>
              <a:gd name="connsiteX56" fmla="*/ 1162050 w 1282700"/>
              <a:gd name="connsiteY56" fmla="*/ 69850 h 152400"/>
              <a:gd name="connsiteX57" fmla="*/ 1168400 w 1282700"/>
              <a:gd name="connsiteY57" fmla="*/ 50800 h 152400"/>
              <a:gd name="connsiteX58" fmla="*/ 1206500 w 1282700"/>
              <a:gd name="connsiteY58" fmla="*/ 25400 h 152400"/>
              <a:gd name="connsiteX59" fmla="*/ 1212850 w 1282700"/>
              <a:gd name="connsiteY59" fmla="*/ 101600 h 152400"/>
              <a:gd name="connsiteX60" fmla="*/ 1231900 w 1282700"/>
              <a:gd name="connsiteY60" fmla="*/ 95250 h 152400"/>
              <a:gd name="connsiteX61" fmla="*/ 1257300 w 1282700"/>
              <a:gd name="connsiteY61" fmla="*/ 57150 h 152400"/>
              <a:gd name="connsiteX62" fmla="*/ 1282700 w 1282700"/>
              <a:gd name="connsiteY62" fmla="*/ 38100 h 15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1282700" h="152400">
                <a:moveTo>
                  <a:pt x="0" y="88900"/>
                </a:moveTo>
                <a:cubicBezTo>
                  <a:pt x="14817" y="86783"/>
                  <a:pt x="30114" y="86851"/>
                  <a:pt x="44450" y="82550"/>
                </a:cubicBezTo>
                <a:cubicBezTo>
                  <a:pt x="51760" y="80357"/>
                  <a:pt x="56485" y="72856"/>
                  <a:pt x="63500" y="69850"/>
                </a:cubicBezTo>
                <a:cubicBezTo>
                  <a:pt x="71522" y="66412"/>
                  <a:pt x="80433" y="65617"/>
                  <a:pt x="88900" y="63500"/>
                </a:cubicBezTo>
                <a:cubicBezTo>
                  <a:pt x="104947" y="15360"/>
                  <a:pt x="93568" y="36110"/>
                  <a:pt x="120650" y="0"/>
                </a:cubicBezTo>
                <a:cubicBezTo>
                  <a:pt x="122767" y="6350"/>
                  <a:pt x="126218" y="12402"/>
                  <a:pt x="127000" y="19050"/>
                </a:cubicBezTo>
                <a:cubicBezTo>
                  <a:pt x="140654" y="135107"/>
                  <a:pt x="122417" y="75151"/>
                  <a:pt x="139700" y="127000"/>
                </a:cubicBezTo>
                <a:cubicBezTo>
                  <a:pt x="146050" y="116417"/>
                  <a:pt x="153230" y="106289"/>
                  <a:pt x="158750" y="95250"/>
                </a:cubicBezTo>
                <a:cubicBezTo>
                  <a:pt x="161743" y="89263"/>
                  <a:pt x="162107" y="82187"/>
                  <a:pt x="165100" y="76200"/>
                </a:cubicBezTo>
                <a:cubicBezTo>
                  <a:pt x="168513" y="69374"/>
                  <a:pt x="174387" y="63976"/>
                  <a:pt x="177800" y="57150"/>
                </a:cubicBezTo>
                <a:cubicBezTo>
                  <a:pt x="180793" y="51163"/>
                  <a:pt x="179969" y="43327"/>
                  <a:pt x="184150" y="38100"/>
                </a:cubicBezTo>
                <a:cubicBezTo>
                  <a:pt x="188918" y="32141"/>
                  <a:pt x="196850" y="29633"/>
                  <a:pt x="203200" y="25400"/>
                </a:cubicBezTo>
                <a:cubicBezTo>
                  <a:pt x="207433" y="19050"/>
                  <a:pt x="209795" y="1771"/>
                  <a:pt x="215900" y="6350"/>
                </a:cubicBezTo>
                <a:cubicBezTo>
                  <a:pt x="226610" y="14382"/>
                  <a:pt x="224922" y="31578"/>
                  <a:pt x="228600" y="44450"/>
                </a:cubicBezTo>
                <a:cubicBezTo>
                  <a:pt x="233395" y="61233"/>
                  <a:pt x="237067" y="78317"/>
                  <a:pt x="241300" y="95250"/>
                </a:cubicBezTo>
                <a:cubicBezTo>
                  <a:pt x="245533" y="88900"/>
                  <a:pt x="248257" y="81226"/>
                  <a:pt x="254000" y="76200"/>
                </a:cubicBezTo>
                <a:cubicBezTo>
                  <a:pt x="265487" y="66149"/>
                  <a:pt x="292100" y="50800"/>
                  <a:pt x="292100" y="50800"/>
                </a:cubicBezTo>
                <a:cubicBezTo>
                  <a:pt x="300603" y="63554"/>
                  <a:pt x="313106" y="80602"/>
                  <a:pt x="317500" y="95250"/>
                </a:cubicBezTo>
                <a:cubicBezTo>
                  <a:pt x="321200" y="107582"/>
                  <a:pt x="321733" y="120650"/>
                  <a:pt x="323850" y="133350"/>
                </a:cubicBezTo>
                <a:cubicBezTo>
                  <a:pt x="334433" y="131233"/>
                  <a:pt x="345737" y="131383"/>
                  <a:pt x="355600" y="127000"/>
                </a:cubicBezTo>
                <a:cubicBezTo>
                  <a:pt x="365271" y="122702"/>
                  <a:pt x="372388" y="114101"/>
                  <a:pt x="381000" y="107950"/>
                </a:cubicBezTo>
                <a:cubicBezTo>
                  <a:pt x="387210" y="103514"/>
                  <a:pt x="393700" y="99483"/>
                  <a:pt x="400050" y="95250"/>
                </a:cubicBezTo>
                <a:cubicBezTo>
                  <a:pt x="402167" y="88900"/>
                  <a:pt x="404948" y="82734"/>
                  <a:pt x="406400" y="76200"/>
                </a:cubicBezTo>
                <a:cubicBezTo>
                  <a:pt x="409193" y="63631"/>
                  <a:pt x="406362" y="49279"/>
                  <a:pt x="412750" y="38100"/>
                </a:cubicBezTo>
                <a:cubicBezTo>
                  <a:pt x="416071" y="32288"/>
                  <a:pt x="425450" y="33867"/>
                  <a:pt x="431800" y="31750"/>
                </a:cubicBezTo>
                <a:cubicBezTo>
                  <a:pt x="433917" y="61383"/>
                  <a:pt x="427485" y="92921"/>
                  <a:pt x="438150" y="120650"/>
                </a:cubicBezTo>
                <a:cubicBezTo>
                  <a:pt x="441283" y="128796"/>
                  <a:pt x="456288" y="119141"/>
                  <a:pt x="463550" y="114300"/>
                </a:cubicBezTo>
                <a:cubicBezTo>
                  <a:pt x="469900" y="110067"/>
                  <a:pt x="470854" y="100646"/>
                  <a:pt x="476250" y="95250"/>
                </a:cubicBezTo>
                <a:cubicBezTo>
                  <a:pt x="481646" y="89854"/>
                  <a:pt x="489437" y="87436"/>
                  <a:pt x="495300" y="82550"/>
                </a:cubicBezTo>
                <a:cubicBezTo>
                  <a:pt x="544193" y="41806"/>
                  <a:pt x="486102" y="82332"/>
                  <a:pt x="533400" y="50800"/>
                </a:cubicBezTo>
                <a:cubicBezTo>
                  <a:pt x="537633" y="57150"/>
                  <a:pt x="543856" y="62556"/>
                  <a:pt x="546100" y="69850"/>
                </a:cubicBezTo>
                <a:cubicBezTo>
                  <a:pt x="552448" y="90481"/>
                  <a:pt x="558800" y="133350"/>
                  <a:pt x="558800" y="133350"/>
                </a:cubicBezTo>
                <a:cubicBezTo>
                  <a:pt x="565150" y="131233"/>
                  <a:pt x="572623" y="131181"/>
                  <a:pt x="577850" y="127000"/>
                </a:cubicBezTo>
                <a:cubicBezTo>
                  <a:pt x="595178" y="113137"/>
                  <a:pt x="588942" y="101118"/>
                  <a:pt x="596900" y="82550"/>
                </a:cubicBezTo>
                <a:cubicBezTo>
                  <a:pt x="599906" y="75535"/>
                  <a:pt x="604204" y="68896"/>
                  <a:pt x="609600" y="63500"/>
                </a:cubicBezTo>
                <a:cubicBezTo>
                  <a:pt x="624218" y="48882"/>
                  <a:pt x="634619" y="49308"/>
                  <a:pt x="654050" y="44450"/>
                </a:cubicBezTo>
                <a:cubicBezTo>
                  <a:pt x="662517" y="48683"/>
                  <a:pt x="672757" y="50457"/>
                  <a:pt x="679450" y="57150"/>
                </a:cubicBezTo>
                <a:cubicBezTo>
                  <a:pt x="688793" y="66493"/>
                  <a:pt x="702370" y="113211"/>
                  <a:pt x="704850" y="120650"/>
                </a:cubicBezTo>
                <a:cubicBezTo>
                  <a:pt x="737477" y="88023"/>
                  <a:pt x="729298" y="93209"/>
                  <a:pt x="762000" y="69850"/>
                </a:cubicBezTo>
                <a:cubicBezTo>
                  <a:pt x="768210" y="65414"/>
                  <a:pt x="774224" y="60563"/>
                  <a:pt x="781050" y="57150"/>
                </a:cubicBezTo>
                <a:cubicBezTo>
                  <a:pt x="787037" y="54157"/>
                  <a:pt x="793750" y="52917"/>
                  <a:pt x="800100" y="50800"/>
                </a:cubicBezTo>
                <a:cubicBezTo>
                  <a:pt x="806450" y="55033"/>
                  <a:pt x="815737" y="56674"/>
                  <a:pt x="819150" y="63500"/>
                </a:cubicBezTo>
                <a:cubicBezTo>
                  <a:pt x="824908" y="75016"/>
                  <a:pt x="822975" y="88975"/>
                  <a:pt x="825500" y="101600"/>
                </a:cubicBezTo>
                <a:cubicBezTo>
                  <a:pt x="827212" y="110158"/>
                  <a:pt x="829733" y="118533"/>
                  <a:pt x="831850" y="127000"/>
                </a:cubicBezTo>
                <a:cubicBezTo>
                  <a:pt x="844550" y="124883"/>
                  <a:pt x="857996" y="125432"/>
                  <a:pt x="869950" y="120650"/>
                </a:cubicBezTo>
                <a:cubicBezTo>
                  <a:pt x="897329" y="109698"/>
                  <a:pt x="892455" y="101264"/>
                  <a:pt x="908050" y="82550"/>
                </a:cubicBezTo>
                <a:cubicBezTo>
                  <a:pt x="913799" y="75651"/>
                  <a:pt x="920750" y="69850"/>
                  <a:pt x="927100" y="63500"/>
                </a:cubicBezTo>
                <a:cubicBezTo>
                  <a:pt x="933450" y="69850"/>
                  <a:pt x="941169" y="75078"/>
                  <a:pt x="946150" y="82550"/>
                </a:cubicBezTo>
                <a:cubicBezTo>
                  <a:pt x="949863" y="88119"/>
                  <a:pt x="949863" y="95448"/>
                  <a:pt x="952500" y="101600"/>
                </a:cubicBezTo>
                <a:cubicBezTo>
                  <a:pt x="972424" y="148088"/>
                  <a:pt x="959843" y="105571"/>
                  <a:pt x="971550" y="152400"/>
                </a:cubicBezTo>
                <a:cubicBezTo>
                  <a:pt x="977900" y="148167"/>
                  <a:pt x="985443" y="145326"/>
                  <a:pt x="990600" y="139700"/>
                </a:cubicBezTo>
                <a:cubicBezTo>
                  <a:pt x="1007208" y="121582"/>
                  <a:pt x="1035419" y="78009"/>
                  <a:pt x="1060450" y="57150"/>
                </a:cubicBezTo>
                <a:cubicBezTo>
                  <a:pt x="1076863" y="43473"/>
                  <a:pt x="1079457" y="44464"/>
                  <a:pt x="1098550" y="38100"/>
                </a:cubicBezTo>
                <a:cubicBezTo>
                  <a:pt x="1102783" y="46567"/>
                  <a:pt x="1106554" y="55281"/>
                  <a:pt x="1111250" y="63500"/>
                </a:cubicBezTo>
                <a:cubicBezTo>
                  <a:pt x="1115036" y="70126"/>
                  <a:pt x="1120850" y="75576"/>
                  <a:pt x="1123950" y="82550"/>
                </a:cubicBezTo>
                <a:cubicBezTo>
                  <a:pt x="1129387" y="94783"/>
                  <a:pt x="1136650" y="120650"/>
                  <a:pt x="1136650" y="120650"/>
                </a:cubicBezTo>
                <a:cubicBezTo>
                  <a:pt x="1150969" y="77692"/>
                  <a:pt x="1132058" y="129833"/>
                  <a:pt x="1162050" y="69850"/>
                </a:cubicBezTo>
                <a:cubicBezTo>
                  <a:pt x="1165043" y="63863"/>
                  <a:pt x="1163667" y="55533"/>
                  <a:pt x="1168400" y="50800"/>
                </a:cubicBezTo>
                <a:cubicBezTo>
                  <a:pt x="1179193" y="40007"/>
                  <a:pt x="1206500" y="25400"/>
                  <a:pt x="1206500" y="25400"/>
                </a:cubicBezTo>
                <a:cubicBezTo>
                  <a:pt x="1208617" y="50800"/>
                  <a:pt x="1204140" y="77647"/>
                  <a:pt x="1212850" y="101600"/>
                </a:cubicBezTo>
                <a:cubicBezTo>
                  <a:pt x="1215137" y="107890"/>
                  <a:pt x="1227167" y="99983"/>
                  <a:pt x="1231900" y="95250"/>
                </a:cubicBezTo>
                <a:cubicBezTo>
                  <a:pt x="1242693" y="84457"/>
                  <a:pt x="1245089" y="66308"/>
                  <a:pt x="1257300" y="57150"/>
                </a:cubicBezTo>
                <a:lnTo>
                  <a:pt x="1282700" y="38100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3" name="直接连接符 42"/>
          <p:cNvCxnSpPr/>
          <p:nvPr/>
        </p:nvCxnSpPr>
        <p:spPr>
          <a:xfrm flipV="1">
            <a:off x="5095130" y="5831883"/>
            <a:ext cx="933033" cy="1"/>
          </a:xfrm>
          <a:prstGeom prst="line">
            <a:avLst/>
          </a:prstGeom>
          <a:ln>
            <a:solidFill>
              <a:srgbClr val="FF7C8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 flipH="1" flipV="1">
            <a:off x="5064606" y="5206673"/>
            <a:ext cx="31867" cy="612263"/>
          </a:xfrm>
          <a:prstGeom prst="line">
            <a:avLst/>
          </a:prstGeom>
          <a:ln>
            <a:solidFill>
              <a:srgbClr val="FF7C8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5" name="任意多边形 44"/>
          <p:cNvSpPr/>
          <p:nvPr/>
        </p:nvSpPr>
        <p:spPr>
          <a:xfrm>
            <a:off x="5003720" y="5167959"/>
            <a:ext cx="971550" cy="1162865"/>
          </a:xfrm>
          <a:custGeom>
            <a:avLst/>
            <a:gdLst>
              <a:gd name="connsiteX0" fmla="*/ 0 w 971550"/>
              <a:gd name="connsiteY0" fmla="*/ 0 h 1162865"/>
              <a:gd name="connsiteX1" fmla="*/ 31750 w 971550"/>
              <a:gd name="connsiteY1" fmla="*/ 19050 h 1162865"/>
              <a:gd name="connsiteX2" fmla="*/ 63500 w 971550"/>
              <a:gd name="connsiteY2" fmla="*/ 57150 h 1162865"/>
              <a:gd name="connsiteX3" fmla="*/ 76200 w 971550"/>
              <a:gd name="connsiteY3" fmla="*/ 82550 h 1162865"/>
              <a:gd name="connsiteX4" fmla="*/ 95250 w 971550"/>
              <a:gd name="connsiteY4" fmla="*/ 146050 h 1162865"/>
              <a:gd name="connsiteX5" fmla="*/ 107950 w 971550"/>
              <a:gd name="connsiteY5" fmla="*/ 260350 h 1162865"/>
              <a:gd name="connsiteX6" fmla="*/ 114300 w 971550"/>
              <a:gd name="connsiteY6" fmla="*/ 292100 h 1162865"/>
              <a:gd name="connsiteX7" fmla="*/ 127000 w 971550"/>
              <a:gd name="connsiteY7" fmla="*/ 330200 h 1162865"/>
              <a:gd name="connsiteX8" fmla="*/ 139700 w 971550"/>
              <a:gd name="connsiteY8" fmla="*/ 508000 h 1162865"/>
              <a:gd name="connsiteX9" fmla="*/ 158750 w 971550"/>
              <a:gd name="connsiteY9" fmla="*/ 685800 h 1162865"/>
              <a:gd name="connsiteX10" fmla="*/ 171450 w 971550"/>
              <a:gd name="connsiteY10" fmla="*/ 755650 h 1162865"/>
              <a:gd name="connsiteX11" fmla="*/ 177800 w 971550"/>
              <a:gd name="connsiteY11" fmla="*/ 825500 h 1162865"/>
              <a:gd name="connsiteX12" fmla="*/ 184150 w 971550"/>
              <a:gd name="connsiteY12" fmla="*/ 844550 h 1162865"/>
              <a:gd name="connsiteX13" fmla="*/ 196850 w 971550"/>
              <a:gd name="connsiteY13" fmla="*/ 895350 h 1162865"/>
              <a:gd name="connsiteX14" fmla="*/ 203200 w 971550"/>
              <a:gd name="connsiteY14" fmla="*/ 977900 h 1162865"/>
              <a:gd name="connsiteX15" fmla="*/ 215900 w 971550"/>
              <a:gd name="connsiteY15" fmla="*/ 1035050 h 1162865"/>
              <a:gd name="connsiteX16" fmla="*/ 222250 w 971550"/>
              <a:gd name="connsiteY16" fmla="*/ 1054100 h 1162865"/>
              <a:gd name="connsiteX17" fmla="*/ 234950 w 971550"/>
              <a:gd name="connsiteY17" fmla="*/ 1111250 h 1162865"/>
              <a:gd name="connsiteX18" fmla="*/ 241300 w 971550"/>
              <a:gd name="connsiteY18" fmla="*/ 1162050 h 1162865"/>
              <a:gd name="connsiteX19" fmla="*/ 247650 w 971550"/>
              <a:gd name="connsiteY19" fmla="*/ 1117600 h 1162865"/>
              <a:gd name="connsiteX20" fmla="*/ 254000 w 971550"/>
              <a:gd name="connsiteY20" fmla="*/ 1035050 h 1162865"/>
              <a:gd name="connsiteX21" fmla="*/ 266700 w 971550"/>
              <a:gd name="connsiteY21" fmla="*/ 990600 h 1162865"/>
              <a:gd name="connsiteX22" fmla="*/ 273050 w 971550"/>
              <a:gd name="connsiteY22" fmla="*/ 939800 h 1162865"/>
              <a:gd name="connsiteX23" fmla="*/ 279400 w 971550"/>
              <a:gd name="connsiteY23" fmla="*/ 914400 h 1162865"/>
              <a:gd name="connsiteX24" fmla="*/ 285750 w 971550"/>
              <a:gd name="connsiteY24" fmla="*/ 850900 h 1162865"/>
              <a:gd name="connsiteX25" fmla="*/ 292100 w 971550"/>
              <a:gd name="connsiteY25" fmla="*/ 711200 h 1162865"/>
              <a:gd name="connsiteX26" fmla="*/ 311150 w 971550"/>
              <a:gd name="connsiteY26" fmla="*/ 647700 h 1162865"/>
              <a:gd name="connsiteX27" fmla="*/ 317500 w 971550"/>
              <a:gd name="connsiteY27" fmla="*/ 330200 h 1162865"/>
              <a:gd name="connsiteX28" fmla="*/ 330200 w 971550"/>
              <a:gd name="connsiteY28" fmla="*/ 311150 h 1162865"/>
              <a:gd name="connsiteX29" fmla="*/ 336550 w 971550"/>
              <a:gd name="connsiteY29" fmla="*/ 368300 h 1162865"/>
              <a:gd name="connsiteX30" fmla="*/ 342900 w 971550"/>
              <a:gd name="connsiteY30" fmla="*/ 438150 h 1162865"/>
              <a:gd name="connsiteX31" fmla="*/ 355600 w 971550"/>
              <a:gd name="connsiteY31" fmla="*/ 508000 h 1162865"/>
              <a:gd name="connsiteX32" fmla="*/ 368300 w 971550"/>
              <a:gd name="connsiteY32" fmla="*/ 768350 h 1162865"/>
              <a:gd name="connsiteX33" fmla="*/ 374650 w 971550"/>
              <a:gd name="connsiteY33" fmla="*/ 819150 h 1162865"/>
              <a:gd name="connsiteX34" fmla="*/ 381000 w 971550"/>
              <a:gd name="connsiteY34" fmla="*/ 952500 h 1162865"/>
              <a:gd name="connsiteX35" fmla="*/ 393700 w 971550"/>
              <a:gd name="connsiteY35" fmla="*/ 990600 h 1162865"/>
              <a:gd name="connsiteX36" fmla="*/ 400050 w 971550"/>
              <a:gd name="connsiteY36" fmla="*/ 946150 h 1162865"/>
              <a:gd name="connsiteX37" fmla="*/ 419100 w 971550"/>
              <a:gd name="connsiteY37" fmla="*/ 889000 h 1162865"/>
              <a:gd name="connsiteX38" fmla="*/ 431800 w 971550"/>
              <a:gd name="connsiteY38" fmla="*/ 793750 h 1162865"/>
              <a:gd name="connsiteX39" fmla="*/ 438150 w 971550"/>
              <a:gd name="connsiteY39" fmla="*/ 768350 h 1162865"/>
              <a:gd name="connsiteX40" fmla="*/ 450850 w 971550"/>
              <a:gd name="connsiteY40" fmla="*/ 730250 h 1162865"/>
              <a:gd name="connsiteX41" fmla="*/ 463550 w 971550"/>
              <a:gd name="connsiteY41" fmla="*/ 666750 h 1162865"/>
              <a:gd name="connsiteX42" fmla="*/ 469900 w 971550"/>
              <a:gd name="connsiteY42" fmla="*/ 641350 h 1162865"/>
              <a:gd name="connsiteX43" fmla="*/ 488950 w 971550"/>
              <a:gd name="connsiteY43" fmla="*/ 603250 h 1162865"/>
              <a:gd name="connsiteX44" fmla="*/ 495300 w 971550"/>
              <a:gd name="connsiteY44" fmla="*/ 546100 h 1162865"/>
              <a:gd name="connsiteX45" fmla="*/ 501650 w 971550"/>
              <a:gd name="connsiteY45" fmla="*/ 527050 h 1162865"/>
              <a:gd name="connsiteX46" fmla="*/ 508000 w 971550"/>
              <a:gd name="connsiteY46" fmla="*/ 571500 h 1162865"/>
              <a:gd name="connsiteX47" fmla="*/ 520700 w 971550"/>
              <a:gd name="connsiteY47" fmla="*/ 590550 h 1162865"/>
              <a:gd name="connsiteX48" fmla="*/ 527050 w 971550"/>
              <a:gd name="connsiteY48" fmla="*/ 641350 h 1162865"/>
              <a:gd name="connsiteX49" fmla="*/ 533400 w 971550"/>
              <a:gd name="connsiteY49" fmla="*/ 660400 h 1162865"/>
              <a:gd name="connsiteX50" fmla="*/ 546100 w 971550"/>
              <a:gd name="connsiteY50" fmla="*/ 723900 h 1162865"/>
              <a:gd name="connsiteX51" fmla="*/ 584200 w 971550"/>
              <a:gd name="connsiteY51" fmla="*/ 679450 h 1162865"/>
              <a:gd name="connsiteX52" fmla="*/ 609600 w 971550"/>
              <a:gd name="connsiteY52" fmla="*/ 641350 h 1162865"/>
              <a:gd name="connsiteX53" fmla="*/ 628650 w 971550"/>
              <a:gd name="connsiteY53" fmla="*/ 647700 h 1162865"/>
              <a:gd name="connsiteX54" fmla="*/ 660400 w 971550"/>
              <a:gd name="connsiteY54" fmla="*/ 704850 h 1162865"/>
              <a:gd name="connsiteX55" fmla="*/ 730250 w 971550"/>
              <a:gd name="connsiteY55" fmla="*/ 692150 h 1162865"/>
              <a:gd name="connsiteX56" fmla="*/ 762000 w 971550"/>
              <a:gd name="connsiteY56" fmla="*/ 660400 h 1162865"/>
              <a:gd name="connsiteX57" fmla="*/ 781050 w 971550"/>
              <a:gd name="connsiteY57" fmla="*/ 647700 h 1162865"/>
              <a:gd name="connsiteX58" fmla="*/ 831850 w 971550"/>
              <a:gd name="connsiteY58" fmla="*/ 622300 h 1162865"/>
              <a:gd name="connsiteX59" fmla="*/ 850900 w 971550"/>
              <a:gd name="connsiteY59" fmla="*/ 641350 h 1162865"/>
              <a:gd name="connsiteX60" fmla="*/ 876300 w 971550"/>
              <a:gd name="connsiteY60" fmla="*/ 647700 h 1162865"/>
              <a:gd name="connsiteX61" fmla="*/ 971550 w 971550"/>
              <a:gd name="connsiteY61" fmla="*/ 647700 h 1162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971550" h="1162865">
                <a:moveTo>
                  <a:pt x="0" y="0"/>
                </a:moveTo>
                <a:cubicBezTo>
                  <a:pt x="10583" y="6350"/>
                  <a:pt x="21876" y="11645"/>
                  <a:pt x="31750" y="19050"/>
                </a:cubicBezTo>
                <a:cubicBezTo>
                  <a:pt x="44883" y="28900"/>
                  <a:pt x="55433" y="43033"/>
                  <a:pt x="63500" y="57150"/>
                </a:cubicBezTo>
                <a:cubicBezTo>
                  <a:pt x="68196" y="65369"/>
                  <a:pt x="72684" y="73761"/>
                  <a:pt x="76200" y="82550"/>
                </a:cubicBezTo>
                <a:cubicBezTo>
                  <a:pt x="86507" y="108316"/>
                  <a:pt x="89013" y="121101"/>
                  <a:pt x="95250" y="146050"/>
                </a:cubicBezTo>
                <a:cubicBezTo>
                  <a:pt x="99938" y="197622"/>
                  <a:pt x="100225" y="214000"/>
                  <a:pt x="107950" y="260350"/>
                </a:cubicBezTo>
                <a:cubicBezTo>
                  <a:pt x="109724" y="270996"/>
                  <a:pt x="111460" y="281687"/>
                  <a:pt x="114300" y="292100"/>
                </a:cubicBezTo>
                <a:cubicBezTo>
                  <a:pt x="117822" y="305015"/>
                  <a:pt x="127000" y="330200"/>
                  <a:pt x="127000" y="330200"/>
                </a:cubicBezTo>
                <a:cubicBezTo>
                  <a:pt x="139968" y="589565"/>
                  <a:pt x="125771" y="368712"/>
                  <a:pt x="139700" y="508000"/>
                </a:cubicBezTo>
                <a:cubicBezTo>
                  <a:pt x="155065" y="661645"/>
                  <a:pt x="134613" y="500749"/>
                  <a:pt x="158750" y="685800"/>
                </a:cubicBezTo>
                <a:cubicBezTo>
                  <a:pt x="164955" y="733374"/>
                  <a:pt x="162274" y="718946"/>
                  <a:pt x="171450" y="755650"/>
                </a:cubicBezTo>
                <a:cubicBezTo>
                  <a:pt x="173567" y="778933"/>
                  <a:pt x="174494" y="802356"/>
                  <a:pt x="177800" y="825500"/>
                </a:cubicBezTo>
                <a:cubicBezTo>
                  <a:pt x="178747" y="832126"/>
                  <a:pt x="182389" y="838092"/>
                  <a:pt x="184150" y="844550"/>
                </a:cubicBezTo>
                <a:cubicBezTo>
                  <a:pt x="188743" y="861389"/>
                  <a:pt x="192617" y="878417"/>
                  <a:pt x="196850" y="895350"/>
                </a:cubicBezTo>
                <a:cubicBezTo>
                  <a:pt x="198967" y="922867"/>
                  <a:pt x="200152" y="950471"/>
                  <a:pt x="203200" y="977900"/>
                </a:cubicBezTo>
                <a:cubicBezTo>
                  <a:pt x="204390" y="988614"/>
                  <a:pt x="212488" y="1023109"/>
                  <a:pt x="215900" y="1035050"/>
                </a:cubicBezTo>
                <a:cubicBezTo>
                  <a:pt x="217739" y="1041486"/>
                  <a:pt x="220798" y="1047566"/>
                  <a:pt x="222250" y="1054100"/>
                </a:cubicBezTo>
                <a:cubicBezTo>
                  <a:pt x="237151" y="1121154"/>
                  <a:pt x="220655" y="1068366"/>
                  <a:pt x="234950" y="1111250"/>
                </a:cubicBezTo>
                <a:cubicBezTo>
                  <a:pt x="237067" y="1128183"/>
                  <a:pt x="226036" y="1154418"/>
                  <a:pt x="241300" y="1162050"/>
                </a:cubicBezTo>
                <a:cubicBezTo>
                  <a:pt x="254687" y="1168743"/>
                  <a:pt x="246161" y="1132493"/>
                  <a:pt x="247650" y="1117600"/>
                </a:cubicBezTo>
                <a:cubicBezTo>
                  <a:pt x="250396" y="1090139"/>
                  <a:pt x="250775" y="1062459"/>
                  <a:pt x="254000" y="1035050"/>
                </a:cubicBezTo>
                <a:cubicBezTo>
                  <a:pt x="255450" y="1022727"/>
                  <a:pt x="262594" y="1002919"/>
                  <a:pt x="266700" y="990600"/>
                </a:cubicBezTo>
                <a:cubicBezTo>
                  <a:pt x="268817" y="973667"/>
                  <a:pt x="270245" y="956633"/>
                  <a:pt x="273050" y="939800"/>
                </a:cubicBezTo>
                <a:cubicBezTo>
                  <a:pt x="274485" y="931192"/>
                  <a:pt x="278166" y="923040"/>
                  <a:pt x="279400" y="914400"/>
                </a:cubicBezTo>
                <a:cubicBezTo>
                  <a:pt x="282408" y="893342"/>
                  <a:pt x="283633" y="872067"/>
                  <a:pt x="285750" y="850900"/>
                </a:cubicBezTo>
                <a:cubicBezTo>
                  <a:pt x="287867" y="804333"/>
                  <a:pt x="288525" y="757677"/>
                  <a:pt x="292100" y="711200"/>
                </a:cubicBezTo>
                <a:cubicBezTo>
                  <a:pt x="293060" y="698724"/>
                  <a:pt x="308939" y="654333"/>
                  <a:pt x="311150" y="647700"/>
                </a:cubicBezTo>
                <a:cubicBezTo>
                  <a:pt x="313267" y="541867"/>
                  <a:pt x="313722" y="435987"/>
                  <a:pt x="317500" y="330200"/>
                </a:cubicBezTo>
                <a:cubicBezTo>
                  <a:pt x="319663" y="269635"/>
                  <a:pt x="322527" y="288132"/>
                  <a:pt x="330200" y="311150"/>
                </a:cubicBezTo>
                <a:cubicBezTo>
                  <a:pt x="332317" y="330200"/>
                  <a:pt x="334643" y="349228"/>
                  <a:pt x="336550" y="368300"/>
                </a:cubicBezTo>
                <a:cubicBezTo>
                  <a:pt x="338876" y="391563"/>
                  <a:pt x="339741" y="414985"/>
                  <a:pt x="342900" y="438150"/>
                </a:cubicBezTo>
                <a:cubicBezTo>
                  <a:pt x="346097" y="461598"/>
                  <a:pt x="351367" y="484717"/>
                  <a:pt x="355600" y="508000"/>
                </a:cubicBezTo>
                <a:cubicBezTo>
                  <a:pt x="359287" y="607548"/>
                  <a:pt x="359830" y="675180"/>
                  <a:pt x="368300" y="768350"/>
                </a:cubicBezTo>
                <a:cubicBezTo>
                  <a:pt x="369845" y="785345"/>
                  <a:pt x="372533" y="802217"/>
                  <a:pt x="374650" y="819150"/>
                </a:cubicBezTo>
                <a:cubicBezTo>
                  <a:pt x="376767" y="863600"/>
                  <a:pt x="376086" y="908272"/>
                  <a:pt x="381000" y="952500"/>
                </a:cubicBezTo>
                <a:cubicBezTo>
                  <a:pt x="382478" y="965805"/>
                  <a:pt x="381000" y="994833"/>
                  <a:pt x="393700" y="990600"/>
                </a:cubicBezTo>
                <a:cubicBezTo>
                  <a:pt x="407899" y="985867"/>
                  <a:pt x="397589" y="960913"/>
                  <a:pt x="400050" y="946150"/>
                </a:cubicBezTo>
                <a:cubicBezTo>
                  <a:pt x="406205" y="909221"/>
                  <a:pt x="403373" y="920455"/>
                  <a:pt x="419100" y="889000"/>
                </a:cubicBezTo>
                <a:cubicBezTo>
                  <a:pt x="421311" y="871309"/>
                  <a:pt x="428295" y="813029"/>
                  <a:pt x="431800" y="793750"/>
                </a:cubicBezTo>
                <a:cubicBezTo>
                  <a:pt x="433361" y="785164"/>
                  <a:pt x="435642" y="776709"/>
                  <a:pt x="438150" y="768350"/>
                </a:cubicBezTo>
                <a:cubicBezTo>
                  <a:pt x="441997" y="755528"/>
                  <a:pt x="448225" y="743377"/>
                  <a:pt x="450850" y="730250"/>
                </a:cubicBezTo>
                <a:cubicBezTo>
                  <a:pt x="455083" y="709083"/>
                  <a:pt x="458315" y="687691"/>
                  <a:pt x="463550" y="666750"/>
                </a:cubicBezTo>
                <a:cubicBezTo>
                  <a:pt x="465667" y="658283"/>
                  <a:pt x="466462" y="649372"/>
                  <a:pt x="469900" y="641350"/>
                </a:cubicBezTo>
                <a:cubicBezTo>
                  <a:pt x="506829" y="555182"/>
                  <a:pt x="462193" y="683522"/>
                  <a:pt x="488950" y="603250"/>
                </a:cubicBezTo>
                <a:cubicBezTo>
                  <a:pt x="491067" y="584200"/>
                  <a:pt x="492149" y="565006"/>
                  <a:pt x="495300" y="546100"/>
                </a:cubicBezTo>
                <a:cubicBezTo>
                  <a:pt x="496400" y="539498"/>
                  <a:pt x="498657" y="521063"/>
                  <a:pt x="501650" y="527050"/>
                </a:cubicBezTo>
                <a:cubicBezTo>
                  <a:pt x="508343" y="540437"/>
                  <a:pt x="503699" y="557164"/>
                  <a:pt x="508000" y="571500"/>
                </a:cubicBezTo>
                <a:cubicBezTo>
                  <a:pt x="510193" y="578810"/>
                  <a:pt x="516467" y="584200"/>
                  <a:pt x="520700" y="590550"/>
                </a:cubicBezTo>
                <a:cubicBezTo>
                  <a:pt x="522817" y="607483"/>
                  <a:pt x="523997" y="624560"/>
                  <a:pt x="527050" y="641350"/>
                </a:cubicBezTo>
                <a:cubicBezTo>
                  <a:pt x="528247" y="647936"/>
                  <a:pt x="531895" y="653878"/>
                  <a:pt x="533400" y="660400"/>
                </a:cubicBezTo>
                <a:cubicBezTo>
                  <a:pt x="538254" y="681433"/>
                  <a:pt x="546100" y="723900"/>
                  <a:pt x="546100" y="723900"/>
                </a:cubicBezTo>
                <a:cubicBezTo>
                  <a:pt x="596582" y="711280"/>
                  <a:pt x="550188" y="730467"/>
                  <a:pt x="584200" y="679450"/>
                </a:cubicBezTo>
                <a:lnTo>
                  <a:pt x="609600" y="641350"/>
                </a:lnTo>
                <a:cubicBezTo>
                  <a:pt x="615950" y="643467"/>
                  <a:pt x="623917" y="642967"/>
                  <a:pt x="628650" y="647700"/>
                </a:cubicBezTo>
                <a:cubicBezTo>
                  <a:pt x="650485" y="669535"/>
                  <a:pt x="652415" y="680895"/>
                  <a:pt x="660400" y="704850"/>
                </a:cubicBezTo>
                <a:cubicBezTo>
                  <a:pt x="683683" y="700617"/>
                  <a:pt x="707495" y="698651"/>
                  <a:pt x="730250" y="692150"/>
                </a:cubicBezTo>
                <a:cubicBezTo>
                  <a:pt x="753957" y="685377"/>
                  <a:pt x="746760" y="675640"/>
                  <a:pt x="762000" y="660400"/>
                </a:cubicBezTo>
                <a:cubicBezTo>
                  <a:pt x="767396" y="655004"/>
                  <a:pt x="774700" y="651933"/>
                  <a:pt x="781050" y="647700"/>
                </a:cubicBezTo>
                <a:cubicBezTo>
                  <a:pt x="789686" y="621793"/>
                  <a:pt x="786246" y="613179"/>
                  <a:pt x="831850" y="622300"/>
                </a:cubicBezTo>
                <a:cubicBezTo>
                  <a:pt x="840656" y="624061"/>
                  <a:pt x="843103" y="636895"/>
                  <a:pt x="850900" y="641350"/>
                </a:cubicBezTo>
                <a:cubicBezTo>
                  <a:pt x="858477" y="645680"/>
                  <a:pt x="867585" y="647241"/>
                  <a:pt x="876300" y="647700"/>
                </a:cubicBezTo>
                <a:cubicBezTo>
                  <a:pt x="908006" y="649369"/>
                  <a:pt x="939800" y="647700"/>
                  <a:pt x="971550" y="64770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4242411" y="4608793"/>
            <a:ext cx="15840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latin typeface="Batang" panose="02030600000101010101" pitchFamily="18" charset="-127"/>
                <a:ea typeface="Batang" panose="02030600000101010101" pitchFamily="18" charset="-127"/>
              </a:rPr>
              <a:t>small </a:t>
            </a:r>
            <a:r>
              <a:rPr lang="en-US" altLang="zh-CN" dirty="0" err="1" smtClean="0">
                <a:latin typeface="Batang" panose="02030600000101010101" pitchFamily="18" charset="-127"/>
                <a:ea typeface="Batang" panose="02030600000101010101" pitchFamily="18" charset="-127"/>
              </a:rPr>
              <a:t>tdamp</a:t>
            </a:r>
            <a:r>
              <a:rPr lang="en-US" altLang="zh-CN" dirty="0" smtClean="0"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endParaRPr lang="zh-CN" altLang="en-US" dirty="0"/>
          </a:p>
        </p:txBody>
      </p:sp>
      <p:cxnSp>
        <p:nvCxnSpPr>
          <p:cNvPr id="47" name="直接箭头连接符 46"/>
          <p:cNvCxnSpPr/>
          <p:nvPr/>
        </p:nvCxnSpPr>
        <p:spPr>
          <a:xfrm>
            <a:off x="6243284" y="6211983"/>
            <a:ext cx="206475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/>
          <p:cNvCxnSpPr/>
          <p:nvPr/>
        </p:nvCxnSpPr>
        <p:spPr>
          <a:xfrm flipV="1">
            <a:off x="6243284" y="4759979"/>
            <a:ext cx="0" cy="145200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 flipV="1">
            <a:off x="6247768" y="5250364"/>
            <a:ext cx="1224136" cy="1"/>
          </a:xfrm>
          <a:prstGeom prst="line">
            <a:avLst/>
          </a:prstGeom>
          <a:ln>
            <a:solidFill>
              <a:srgbClr val="FF7C8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 flipV="1">
            <a:off x="7486494" y="5854235"/>
            <a:ext cx="933033" cy="1"/>
          </a:xfrm>
          <a:prstGeom prst="line">
            <a:avLst/>
          </a:prstGeom>
          <a:ln>
            <a:solidFill>
              <a:srgbClr val="FF7C8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 flipH="1" flipV="1">
            <a:off x="7455970" y="5229025"/>
            <a:ext cx="31867" cy="612263"/>
          </a:xfrm>
          <a:prstGeom prst="line">
            <a:avLst/>
          </a:prstGeom>
          <a:ln>
            <a:solidFill>
              <a:srgbClr val="FF7C8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2" name="矩形 51"/>
          <p:cNvSpPr/>
          <p:nvPr/>
        </p:nvSpPr>
        <p:spPr>
          <a:xfrm>
            <a:off x="6633775" y="4631145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latin typeface="Batang" panose="02030600000101010101" pitchFamily="18" charset="-127"/>
                <a:ea typeface="Batang" panose="02030600000101010101" pitchFamily="18" charset="-127"/>
              </a:rPr>
              <a:t>large </a:t>
            </a:r>
            <a:r>
              <a:rPr lang="en-US" altLang="zh-CN" dirty="0" err="1" smtClean="0">
                <a:latin typeface="Batang" panose="02030600000101010101" pitchFamily="18" charset="-127"/>
                <a:ea typeface="Batang" panose="02030600000101010101" pitchFamily="18" charset="-127"/>
              </a:rPr>
              <a:t>tdamp</a:t>
            </a:r>
            <a:r>
              <a:rPr lang="en-US" altLang="zh-CN" dirty="0" smtClean="0"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endParaRPr lang="zh-CN" altLang="en-US" dirty="0"/>
          </a:p>
        </p:txBody>
      </p:sp>
      <p:sp>
        <p:nvSpPr>
          <p:cNvPr id="53" name="任意多边形 52"/>
          <p:cNvSpPr/>
          <p:nvPr/>
        </p:nvSpPr>
        <p:spPr>
          <a:xfrm>
            <a:off x="6249232" y="5116023"/>
            <a:ext cx="2197100" cy="781050"/>
          </a:xfrm>
          <a:custGeom>
            <a:avLst/>
            <a:gdLst>
              <a:gd name="connsiteX0" fmla="*/ 0 w 2197100"/>
              <a:gd name="connsiteY0" fmla="*/ 152400 h 781050"/>
              <a:gd name="connsiteX1" fmla="*/ 12700 w 2197100"/>
              <a:gd name="connsiteY1" fmla="*/ 69850 h 781050"/>
              <a:gd name="connsiteX2" fmla="*/ 25400 w 2197100"/>
              <a:gd name="connsiteY2" fmla="*/ 50800 h 781050"/>
              <a:gd name="connsiteX3" fmla="*/ 57150 w 2197100"/>
              <a:gd name="connsiteY3" fmla="*/ 6350 h 781050"/>
              <a:gd name="connsiteX4" fmla="*/ 76200 w 2197100"/>
              <a:gd name="connsiteY4" fmla="*/ 0 h 781050"/>
              <a:gd name="connsiteX5" fmla="*/ 95250 w 2197100"/>
              <a:gd name="connsiteY5" fmla="*/ 44450 h 781050"/>
              <a:gd name="connsiteX6" fmla="*/ 127000 w 2197100"/>
              <a:gd name="connsiteY6" fmla="*/ 82550 h 781050"/>
              <a:gd name="connsiteX7" fmla="*/ 146050 w 2197100"/>
              <a:gd name="connsiteY7" fmla="*/ 120650 h 781050"/>
              <a:gd name="connsiteX8" fmla="*/ 152400 w 2197100"/>
              <a:gd name="connsiteY8" fmla="*/ 158750 h 781050"/>
              <a:gd name="connsiteX9" fmla="*/ 203200 w 2197100"/>
              <a:gd name="connsiteY9" fmla="*/ 234950 h 781050"/>
              <a:gd name="connsiteX10" fmla="*/ 222250 w 2197100"/>
              <a:gd name="connsiteY10" fmla="*/ 241300 h 781050"/>
              <a:gd name="connsiteX11" fmla="*/ 273050 w 2197100"/>
              <a:gd name="connsiteY11" fmla="*/ 234950 h 781050"/>
              <a:gd name="connsiteX12" fmla="*/ 311150 w 2197100"/>
              <a:gd name="connsiteY12" fmla="*/ 209550 h 781050"/>
              <a:gd name="connsiteX13" fmla="*/ 330200 w 2197100"/>
              <a:gd name="connsiteY13" fmla="*/ 203200 h 781050"/>
              <a:gd name="connsiteX14" fmla="*/ 361950 w 2197100"/>
              <a:gd name="connsiteY14" fmla="*/ 171450 h 781050"/>
              <a:gd name="connsiteX15" fmla="*/ 381000 w 2197100"/>
              <a:gd name="connsiteY15" fmla="*/ 133350 h 781050"/>
              <a:gd name="connsiteX16" fmla="*/ 431800 w 2197100"/>
              <a:gd name="connsiteY16" fmla="*/ 82550 h 781050"/>
              <a:gd name="connsiteX17" fmla="*/ 444500 w 2197100"/>
              <a:gd name="connsiteY17" fmla="*/ 63500 h 781050"/>
              <a:gd name="connsiteX18" fmla="*/ 469900 w 2197100"/>
              <a:gd name="connsiteY18" fmla="*/ 50800 h 781050"/>
              <a:gd name="connsiteX19" fmla="*/ 488950 w 2197100"/>
              <a:gd name="connsiteY19" fmla="*/ 38100 h 781050"/>
              <a:gd name="connsiteX20" fmla="*/ 539750 w 2197100"/>
              <a:gd name="connsiteY20" fmla="*/ 57150 h 781050"/>
              <a:gd name="connsiteX21" fmla="*/ 558800 w 2197100"/>
              <a:gd name="connsiteY21" fmla="*/ 63500 h 781050"/>
              <a:gd name="connsiteX22" fmla="*/ 584200 w 2197100"/>
              <a:gd name="connsiteY22" fmla="*/ 76200 h 781050"/>
              <a:gd name="connsiteX23" fmla="*/ 590550 w 2197100"/>
              <a:gd name="connsiteY23" fmla="*/ 95250 h 781050"/>
              <a:gd name="connsiteX24" fmla="*/ 622300 w 2197100"/>
              <a:gd name="connsiteY24" fmla="*/ 139700 h 781050"/>
              <a:gd name="connsiteX25" fmla="*/ 654050 w 2197100"/>
              <a:gd name="connsiteY25" fmla="*/ 209550 h 781050"/>
              <a:gd name="connsiteX26" fmla="*/ 673100 w 2197100"/>
              <a:gd name="connsiteY26" fmla="*/ 228600 h 781050"/>
              <a:gd name="connsiteX27" fmla="*/ 698500 w 2197100"/>
              <a:gd name="connsiteY27" fmla="*/ 234950 h 781050"/>
              <a:gd name="connsiteX28" fmla="*/ 717550 w 2197100"/>
              <a:gd name="connsiteY28" fmla="*/ 241300 h 781050"/>
              <a:gd name="connsiteX29" fmla="*/ 762000 w 2197100"/>
              <a:gd name="connsiteY29" fmla="*/ 228600 h 781050"/>
              <a:gd name="connsiteX30" fmla="*/ 781050 w 2197100"/>
              <a:gd name="connsiteY30" fmla="*/ 215900 h 781050"/>
              <a:gd name="connsiteX31" fmla="*/ 812800 w 2197100"/>
              <a:gd name="connsiteY31" fmla="*/ 177800 h 781050"/>
              <a:gd name="connsiteX32" fmla="*/ 850900 w 2197100"/>
              <a:gd name="connsiteY32" fmla="*/ 158750 h 781050"/>
              <a:gd name="connsiteX33" fmla="*/ 889000 w 2197100"/>
              <a:gd name="connsiteY33" fmla="*/ 127000 h 781050"/>
              <a:gd name="connsiteX34" fmla="*/ 927100 w 2197100"/>
              <a:gd name="connsiteY34" fmla="*/ 101600 h 781050"/>
              <a:gd name="connsiteX35" fmla="*/ 946150 w 2197100"/>
              <a:gd name="connsiteY35" fmla="*/ 88900 h 781050"/>
              <a:gd name="connsiteX36" fmla="*/ 965200 w 2197100"/>
              <a:gd name="connsiteY36" fmla="*/ 82550 h 781050"/>
              <a:gd name="connsiteX37" fmla="*/ 984250 w 2197100"/>
              <a:gd name="connsiteY37" fmla="*/ 63500 h 781050"/>
              <a:gd name="connsiteX38" fmla="*/ 1028700 w 2197100"/>
              <a:gd name="connsiteY38" fmla="*/ 44450 h 781050"/>
              <a:gd name="connsiteX39" fmla="*/ 1047750 w 2197100"/>
              <a:gd name="connsiteY39" fmla="*/ 69850 h 781050"/>
              <a:gd name="connsiteX40" fmla="*/ 1066800 w 2197100"/>
              <a:gd name="connsiteY40" fmla="*/ 82550 h 781050"/>
              <a:gd name="connsiteX41" fmla="*/ 1085850 w 2197100"/>
              <a:gd name="connsiteY41" fmla="*/ 107950 h 781050"/>
              <a:gd name="connsiteX42" fmla="*/ 1104900 w 2197100"/>
              <a:gd name="connsiteY42" fmla="*/ 171450 h 781050"/>
              <a:gd name="connsiteX43" fmla="*/ 1117600 w 2197100"/>
              <a:gd name="connsiteY43" fmla="*/ 190500 h 781050"/>
              <a:gd name="connsiteX44" fmla="*/ 1136650 w 2197100"/>
              <a:gd name="connsiteY44" fmla="*/ 247650 h 781050"/>
              <a:gd name="connsiteX45" fmla="*/ 1143000 w 2197100"/>
              <a:gd name="connsiteY45" fmla="*/ 266700 h 781050"/>
              <a:gd name="connsiteX46" fmla="*/ 1155700 w 2197100"/>
              <a:gd name="connsiteY46" fmla="*/ 285750 h 781050"/>
              <a:gd name="connsiteX47" fmla="*/ 1168400 w 2197100"/>
              <a:gd name="connsiteY47" fmla="*/ 323850 h 781050"/>
              <a:gd name="connsiteX48" fmla="*/ 1181100 w 2197100"/>
              <a:gd name="connsiteY48" fmla="*/ 342900 h 781050"/>
              <a:gd name="connsiteX49" fmla="*/ 1206500 w 2197100"/>
              <a:gd name="connsiteY49" fmla="*/ 400050 h 781050"/>
              <a:gd name="connsiteX50" fmla="*/ 1212850 w 2197100"/>
              <a:gd name="connsiteY50" fmla="*/ 425450 h 781050"/>
              <a:gd name="connsiteX51" fmla="*/ 1225550 w 2197100"/>
              <a:gd name="connsiteY51" fmla="*/ 444500 h 781050"/>
              <a:gd name="connsiteX52" fmla="*/ 1244600 w 2197100"/>
              <a:gd name="connsiteY52" fmla="*/ 495300 h 781050"/>
              <a:gd name="connsiteX53" fmla="*/ 1250950 w 2197100"/>
              <a:gd name="connsiteY53" fmla="*/ 520700 h 781050"/>
              <a:gd name="connsiteX54" fmla="*/ 1270000 w 2197100"/>
              <a:gd name="connsiteY54" fmla="*/ 577850 h 781050"/>
              <a:gd name="connsiteX55" fmla="*/ 1276350 w 2197100"/>
              <a:gd name="connsiteY55" fmla="*/ 596900 h 781050"/>
              <a:gd name="connsiteX56" fmla="*/ 1282700 w 2197100"/>
              <a:gd name="connsiteY56" fmla="*/ 615950 h 781050"/>
              <a:gd name="connsiteX57" fmla="*/ 1295400 w 2197100"/>
              <a:gd name="connsiteY57" fmla="*/ 635000 h 781050"/>
              <a:gd name="connsiteX58" fmla="*/ 1301750 w 2197100"/>
              <a:gd name="connsiteY58" fmla="*/ 660400 h 781050"/>
              <a:gd name="connsiteX59" fmla="*/ 1314450 w 2197100"/>
              <a:gd name="connsiteY59" fmla="*/ 698500 h 781050"/>
              <a:gd name="connsiteX60" fmla="*/ 1320800 w 2197100"/>
              <a:gd name="connsiteY60" fmla="*/ 730250 h 781050"/>
              <a:gd name="connsiteX61" fmla="*/ 1339850 w 2197100"/>
              <a:gd name="connsiteY61" fmla="*/ 749300 h 781050"/>
              <a:gd name="connsiteX62" fmla="*/ 1352550 w 2197100"/>
              <a:gd name="connsiteY62" fmla="*/ 768350 h 781050"/>
              <a:gd name="connsiteX63" fmla="*/ 1390650 w 2197100"/>
              <a:gd name="connsiteY63" fmla="*/ 781050 h 781050"/>
              <a:gd name="connsiteX64" fmla="*/ 1441450 w 2197100"/>
              <a:gd name="connsiteY64" fmla="*/ 774700 h 781050"/>
              <a:gd name="connsiteX65" fmla="*/ 1479550 w 2197100"/>
              <a:gd name="connsiteY65" fmla="*/ 762000 h 781050"/>
              <a:gd name="connsiteX66" fmla="*/ 1504950 w 2197100"/>
              <a:gd name="connsiteY66" fmla="*/ 755650 h 781050"/>
              <a:gd name="connsiteX67" fmla="*/ 1524000 w 2197100"/>
              <a:gd name="connsiteY67" fmla="*/ 736600 h 781050"/>
              <a:gd name="connsiteX68" fmla="*/ 1593850 w 2197100"/>
              <a:gd name="connsiteY68" fmla="*/ 698500 h 781050"/>
              <a:gd name="connsiteX69" fmla="*/ 1651000 w 2197100"/>
              <a:gd name="connsiteY69" fmla="*/ 679450 h 781050"/>
              <a:gd name="connsiteX70" fmla="*/ 1670050 w 2197100"/>
              <a:gd name="connsiteY70" fmla="*/ 673100 h 781050"/>
              <a:gd name="connsiteX71" fmla="*/ 1701800 w 2197100"/>
              <a:gd name="connsiteY71" fmla="*/ 654050 h 781050"/>
              <a:gd name="connsiteX72" fmla="*/ 1784350 w 2197100"/>
              <a:gd name="connsiteY72" fmla="*/ 647700 h 781050"/>
              <a:gd name="connsiteX73" fmla="*/ 1879600 w 2197100"/>
              <a:gd name="connsiteY73" fmla="*/ 660400 h 781050"/>
              <a:gd name="connsiteX74" fmla="*/ 1898650 w 2197100"/>
              <a:gd name="connsiteY74" fmla="*/ 666750 h 781050"/>
              <a:gd name="connsiteX75" fmla="*/ 1955800 w 2197100"/>
              <a:gd name="connsiteY75" fmla="*/ 711200 h 781050"/>
              <a:gd name="connsiteX76" fmla="*/ 1993900 w 2197100"/>
              <a:gd name="connsiteY76" fmla="*/ 736600 h 781050"/>
              <a:gd name="connsiteX77" fmla="*/ 2012950 w 2197100"/>
              <a:gd name="connsiteY77" fmla="*/ 749300 h 781050"/>
              <a:gd name="connsiteX78" fmla="*/ 2032000 w 2197100"/>
              <a:gd name="connsiteY78" fmla="*/ 762000 h 781050"/>
              <a:gd name="connsiteX79" fmla="*/ 2089150 w 2197100"/>
              <a:gd name="connsiteY79" fmla="*/ 774700 h 781050"/>
              <a:gd name="connsiteX80" fmla="*/ 2197100 w 2197100"/>
              <a:gd name="connsiteY80" fmla="*/ 768350 h 781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2197100" h="781050">
                <a:moveTo>
                  <a:pt x="0" y="152400"/>
                </a:moveTo>
                <a:cubicBezTo>
                  <a:pt x="1821" y="134188"/>
                  <a:pt x="1258" y="92735"/>
                  <a:pt x="12700" y="69850"/>
                </a:cubicBezTo>
                <a:cubicBezTo>
                  <a:pt x="16113" y="63024"/>
                  <a:pt x="21614" y="57426"/>
                  <a:pt x="25400" y="50800"/>
                </a:cubicBezTo>
                <a:cubicBezTo>
                  <a:pt x="37624" y="29408"/>
                  <a:pt x="35668" y="20671"/>
                  <a:pt x="57150" y="6350"/>
                </a:cubicBezTo>
                <a:cubicBezTo>
                  <a:pt x="62719" y="2637"/>
                  <a:pt x="69850" y="2117"/>
                  <a:pt x="76200" y="0"/>
                </a:cubicBezTo>
                <a:cubicBezTo>
                  <a:pt x="81382" y="15546"/>
                  <a:pt x="85442" y="30718"/>
                  <a:pt x="95250" y="44450"/>
                </a:cubicBezTo>
                <a:cubicBezTo>
                  <a:pt x="118656" y="77219"/>
                  <a:pt x="110203" y="48956"/>
                  <a:pt x="127000" y="82550"/>
                </a:cubicBezTo>
                <a:cubicBezTo>
                  <a:pt x="153290" y="135130"/>
                  <a:pt x="109654" y="66055"/>
                  <a:pt x="146050" y="120650"/>
                </a:cubicBezTo>
                <a:cubicBezTo>
                  <a:pt x="148167" y="133350"/>
                  <a:pt x="149277" y="146259"/>
                  <a:pt x="152400" y="158750"/>
                </a:cubicBezTo>
                <a:cubicBezTo>
                  <a:pt x="159321" y="186434"/>
                  <a:pt x="171007" y="224219"/>
                  <a:pt x="203200" y="234950"/>
                </a:cubicBezTo>
                <a:lnTo>
                  <a:pt x="222250" y="241300"/>
                </a:lnTo>
                <a:cubicBezTo>
                  <a:pt x="239183" y="239183"/>
                  <a:pt x="256979" y="240690"/>
                  <a:pt x="273050" y="234950"/>
                </a:cubicBezTo>
                <a:cubicBezTo>
                  <a:pt x="287424" y="229816"/>
                  <a:pt x="296670" y="214377"/>
                  <a:pt x="311150" y="209550"/>
                </a:cubicBezTo>
                <a:lnTo>
                  <a:pt x="330200" y="203200"/>
                </a:lnTo>
                <a:cubicBezTo>
                  <a:pt x="364067" y="152400"/>
                  <a:pt x="319617" y="213783"/>
                  <a:pt x="361950" y="171450"/>
                </a:cubicBezTo>
                <a:cubicBezTo>
                  <a:pt x="383093" y="150307"/>
                  <a:pt x="368088" y="156591"/>
                  <a:pt x="381000" y="133350"/>
                </a:cubicBezTo>
                <a:cubicBezTo>
                  <a:pt x="404578" y="90910"/>
                  <a:pt x="397135" y="99883"/>
                  <a:pt x="431800" y="82550"/>
                </a:cubicBezTo>
                <a:cubicBezTo>
                  <a:pt x="436033" y="76200"/>
                  <a:pt x="438637" y="68386"/>
                  <a:pt x="444500" y="63500"/>
                </a:cubicBezTo>
                <a:cubicBezTo>
                  <a:pt x="451772" y="57440"/>
                  <a:pt x="461681" y="55496"/>
                  <a:pt x="469900" y="50800"/>
                </a:cubicBezTo>
                <a:cubicBezTo>
                  <a:pt x="476526" y="47014"/>
                  <a:pt x="482600" y="42333"/>
                  <a:pt x="488950" y="38100"/>
                </a:cubicBezTo>
                <a:lnTo>
                  <a:pt x="539750" y="57150"/>
                </a:lnTo>
                <a:cubicBezTo>
                  <a:pt x="546040" y="59437"/>
                  <a:pt x="552648" y="60863"/>
                  <a:pt x="558800" y="63500"/>
                </a:cubicBezTo>
                <a:cubicBezTo>
                  <a:pt x="567501" y="67229"/>
                  <a:pt x="575733" y="71967"/>
                  <a:pt x="584200" y="76200"/>
                </a:cubicBezTo>
                <a:cubicBezTo>
                  <a:pt x="586317" y="82550"/>
                  <a:pt x="587557" y="89263"/>
                  <a:pt x="590550" y="95250"/>
                </a:cubicBezTo>
                <a:cubicBezTo>
                  <a:pt x="595193" y="104535"/>
                  <a:pt x="617986" y="133947"/>
                  <a:pt x="622300" y="139700"/>
                </a:cubicBezTo>
                <a:cubicBezTo>
                  <a:pt x="633276" y="172629"/>
                  <a:pt x="633300" y="181883"/>
                  <a:pt x="654050" y="209550"/>
                </a:cubicBezTo>
                <a:cubicBezTo>
                  <a:pt x="659438" y="216734"/>
                  <a:pt x="665303" y="224145"/>
                  <a:pt x="673100" y="228600"/>
                </a:cubicBezTo>
                <a:cubicBezTo>
                  <a:pt x="680677" y="232930"/>
                  <a:pt x="690109" y="232552"/>
                  <a:pt x="698500" y="234950"/>
                </a:cubicBezTo>
                <a:cubicBezTo>
                  <a:pt x="704936" y="236789"/>
                  <a:pt x="711200" y="239183"/>
                  <a:pt x="717550" y="241300"/>
                </a:cubicBezTo>
                <a:cubicBezTo>
                  <a:pt x="725688" y="239265"/>
                  <a:pt x="752890" y="233155"/>
                  <a:pt x="762000" y="228600"/>
                </a:cubicBezTo>
                <a:cubicBezTo>
                  <a:pt x="768826" y="225187"/>
                  <a:pt x="775187" y="220786"/>
                  <a:pt x="781050" y="215900"/>
                </a:cubicBezTo>
                <a:cubicBezTo>
                  <a:pt x="843467" y="163886"/>
                  <a:pt x="762850" y="227750"/>
                  <a:pt x="812800" y="177800"/>
                </a:cubicBezTo>
                <a:cubicBezTo>
                  <a:pt x="825110" y="165490"/>
                  <a:pt x="835406" y="163915"/>
                  <a:pt x="850900" y="158750"/>
                </a:cubicBezTo>
                <a:cubicBezTo>
                  <a:pt x="887108" y="110473"/>
                  <a:pt x="851598" y="147779"/>
                  <a:pt x="889000" y="127000"/>
                </a:cubicBezTo>
                <a:cubicBezTo>
                  <a:pt x="902343" y="119587"/>
                  <a:pt x="914400" y="110067"/>
                  <a:pt x="927100" y="101600"/>
                </a:cubicBezTo>
                <a:cubicBezTo>
                  <a:pt x="933450" y="97367"/>
                  <a:pt x="938910" y="91313"/>
                  <a:pt x="946150" y="88900"/>
                </a:cubicBezTo>
                <a:lnTo>
                  <a:pt x="965200" y="82550"/>
                </a:lnTo>
                <a:cubicBezTo>
                  <a:pt x="971550" y="76200"/>
                  <a:pt x="976942" y="68720"/>
                  <a:pt x="984250" y="63500"/>
                </a:cubicBezTo>
                <a:cubicBezTo>
                  <a:pt x="997982" y="53692"/>
                  <a:pt x="1013154" y="49632"/>
                  <a:pt x="1028700" y="44450"/>
                </a:cubicBezTo>
                <a:cubicBezTo>
                  <a:pt x="1035050" y="52917"/>
                  <a:pt x="1040266" y="62366"/>
                  <a:pt x="1047750" y="69850"/>
                </a:cubicBezTo>
                <a:cubicBezTo>
                  <a:pt x="1053146" y="75246"/>
                  <a:pt x="1061404" y="77154"/>
                  <a:pt x="1066800" y="82550"/>
                </a:cubicBezTo>
                <a:cubicBezTo>
                  <a:pt x="1074284" y="90034"/>
                  <a:pt x="1079500" y="99483"/>
                  <a:pt x="1085850" y="107950"/>
                </a:cubicBezTo>
                <a:cubicBezTo>
                  <a:pt x="1089400" y="122149"/>
                  <a:pt x="1098716" y="162174"/>
                  <a:pt x="1104900" y="171450"/>
                </a:cubicBezTo>
                <a:cubicBezTo>
                  <a:pt x="1109133" y="177800"/>
                  <a:pt x="1114500" y="183526"/>
                  <a:pt x="1117600" y="190500"/>
                </a:cubicBezTo>
                <a:lnTo>
                  <a:pt x="1136650" y="247650"/>
                </a:lnTo>
                <a:cubicBezTo>
                  <a:pt x="1138767" y="254000"/>
                  <a:pt x="1139287" y="261131"/>
                  <a:pt x="1143000" y="266700"/>
                </a:cubicBezTo>
                <a:cubicBezTo>
                  <a:pt x="1147233" y="273050"/>
                  <a:pt x="1152600" y="278776"/>
                  <a:pt x="1155700" y="285750"/>
                </a:cubicBezTo>
                <a:cubicBezTo>
                  <a:pt x="1161137" y="297983"/>
                  <a:pt x="1160974" y="312711"/>
                  <a:pt x="1168400" y="323850"/>
                </a:cubicBezTo>
                <a:cubicBezTo>
                  <a:pt x="1172633" y="330200"/>
                  <a:pt x="1178000" y="335926"/>
                  <a:pt x="1181100" y="342900"/>
                </a:cubicBezTo>
                <a:cubicBezTo>
                  <a:pt x="1211327" y="410910"/>
                  <a:pt x="1177758" y="356937"/>
                  <a:pt x="1206500" y="400050"/>
                </a:cubicBezTo>
                <a:cubicBezTo>
                  <a:pt x="1208617" y="408517"/>
                  <a:pt x="1209412" y="417428"/>
                  <a:pt x="1212850" y="425450"/>
                </a:cubicBezTo>
                <a:cubicBezTo>
                  <a:pt x="1215856" y="432465"/>
                  <a:pt x="1222870" y="437354"/>
                  <a:pt x="1225550" y="444500"/>
                </a:cubicBezTo>
                <a:cubicBezTo>
                  <a:pt x="1249090" y="507274"/>
                  <a:pt x="1214816" y="450624"/>
                  <a:pt x="1244600" y="495300"/>
                </a:cubicBezTo>
                <a:cubicBezTo>
                  <a:pt x="1246717" y="503767"/>
                  <a:pt x="1248442" y="512341"/>
                  <a:pt x="1250950" y="520700"/>
                </a:cubicBezTo>
                <a:lnTo>
                  <a:pt x="1270000" y="577850"/>
                </a:lnTo>
                <a:lnTo>
                  <a:pt x="1276350" y="596900"/>
                </a:lnTo>
                <a:cubicBezTo>
                  <a:pt x="1278467" y="603250"/>
                  <a:pt x="1278987" y="610381"/>
                  <a:pt x="1282700" y="615950"/>
                </a:cubicBezTo>
                <a:lnTo>
                  <a:pt x="1295400" y="635000"/>
                </a:lnTo>
                <a:cubicBezTo>
                  <a:pt x="1297517" y="643467"/>
                  <a:pt x="1299242" y="652041"/>
                  <a:pt x="1301750" y="660400"/>
                </a:cubicBezTo>
                <a:cubicBezTo>
                  <a:pt x="1305597" y="673222"/>
                  <a:pt x="1311825" y="685373"/>
                  <a:pt x="1314450" y="698500"/>
                </a:cubicBezTo>
                <a:cubicBezTo>
                  <a:pt x="1316567" y="709083"/>
                  <a:pt x="1315973" y="720597"/>
                  <a:pt x="1320800" y="730250"/>
                </a:cubicBezTo>
                <a:cubicBezTo>
                  <a:pt x="1324816" y="738282"/>
                  <a:pt x="1334101" y="742401"/>
                  <a:pt x="1339850" y="749300"/>
                </a:cubicBezTo>
                <a:cubicBezTo>
                  <a:pt x="1344736" y="755163"/>
                  <a:pt x="1346078" y="764305"/>
                  <a:pt x="1352550" y="768350"/>
                </a:cubicBezTo>
                <a:cubicBezTo>
                  <a:pt x="1363902" y="775445"/>
                  <a:pt x="1390650" y="781050"/>
                  <a:pt x="1390650" y="781050"/>
                </a:cubicBezTo>
                <a:cubicBezTo>
                  <a:pt x="1407583" y="778933"/>
                  <a:pt x="1424764" y="778276"/>
                  <a:pt x="1441450" y="774700"/>
                </a:cubicBezTo>
                <a:cubicBezTo>
                  <a:pt x="1454540" y="771895"/>
                  <a:pt x="1466563" y="765247"/>
                  <a:pt x="1479550" y="762000"/>
                </a:cubicBezTo>
                <a:lnTo>
                  <a:pt x="1504950" y="755650"/>
                </a:lnTo>
                <a:cubicBezTo>
                  <a:pt x="1511300" y="749300"/>
                  <a:pt x="1517101" y="742349"/>
                  <a:pt x="1524000" y="736600"/>
                </a:cubicBezTo>
                <a:cubicBezTo>
                  <a:pt x="1539458" y="723718"/>
                  <a:pt x="1584211" y="701713"/>
                  <a:pt x="1593850" y="698500"/>
                </a:cubicBezTo>
                <a:lnTo>
                  <a:pt x="1651000" y="679450"/>
                </a:lnTo>
                <a:cubicBezTo>
                  <a:pt x="1657350" y="677333"/>
                  <a:pt x="1664310" y="676544"/>
                  <a:pt x="1670050" y="673100"/>
                </a:cubicBezTo>
                <a:cubicBezTo>
                  <a:pt x="1680633" y="666750"/>
                  <a:pt x="1689752" y="656727"/>
                  <a:pt x="1701800" y="654050"/>
                </a:cubicBezTo>
                <a:cubicBezTo>
                  <a:pt x="1728741" y="648063"/>
                  <a:pt x="1756833" y="649817"/>
                  <a:pt x="1784350" y="647700"/>
                </a:cubicBezTo>
                <a:cubicBezTo>
                  <a:pt x="1839277" y="652693"/>
                  <a:pt x="1840334" y="649181"/>
                  <a:pt x="1879600" y="660400"/>
                </a:cubicBezTo>
                <a:cubicBezTo>
                  <a:pt x="1886036" y="662239"/>
                  <a:pt x="1892799" y="663499"/>
                  <a:pt x="1898650" y="666750"/>
                </a:cubicBezTo>
                <a:cubicBezTo>
                  <a:pt x="1972159" y="707588"/>
                  <a:pt x="1909520" y="675205"/>
                  <a:pt x="1955800" y="711200"/>
                </a:cubicBezTo>
                <a:cubicBezTo>
                  <a:pt x="1967848" y="720571"/>
                  <a:pt x="1981200" y="728133"/>
                  <a:pt x="1993900" y="736600"/>
                </a:cubicBezTo>
                <a:lnTo>
                  <a:pt x="2012950" y="749300"/>
                </a:lnTo>
                <a:cubicBezTo>
                  <a:pt x="2019300" y="753533"/>
                  <a:pt x="2024760" y="759587"/>
                  <a:pt x="2032000" y="762000"/>
                </a:cubicBezTo>
                <a:cubicBezTo>
                  <a:pt x="2063264" y="772421"/>
                  <a:pt x="2044448" y="767250"/>
                  <a:pt x="2089150" y="774700"/>
                </a:cubicBezTo>
                <a:cubicBezTo>
                  <a:pt x="2192863" y="768218"/>
                  <a:pt x="2156817" y="768350"/>
                  <a:pt x="2197100" y="76835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2672120" y="1347355"/>
            <a:ext cx="157607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4040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boundary p p p</a:t>
            </a:r>
          </a:p>
        </p:txBody>
      </p:sp>
      <p:sp>
        <p:nvSpPr>
          <p:cNvPr id="55" name="矩形 54"/>
          <p:cNvSpPr/>
          <p:nvPr/>
        </p:nvSpPr>
        <p:spPr>
          <a:xfrm>
            <a:off x="4619440" y="1047071"/>
            <a:ext cx="266932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 smtClean="0">
                <a:solidFill>
                  <a:srgbClr val="4040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 </a:t>
            </a:r>
            <a:r>
              <a:rPr lang="en-US" altLang="zh-CN" sz="1400" dirty="0" smtClean="0">
                <a:solidFill>
                  <a:srgbClr val="4040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– periodic</a:t>
            </a:r>
          </a:p>
          <a:p>
            <a:r>
              <a:rPr lang="en-US" altLang="zh-CN" sz="1400" dirty="0" smtClean="0">
                <a:solidFill>
                  <a:srgbClr val="4040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 – free: scale as needed</a:t>
            </a:r>
          </a:p>
          <a:p>
            <a:r>
              <a:rPr lang="en-US" altLang="zh-CN" sz="1400" dirty="0" smtClean="0">
                <a:solidFill>
                  <a:srgbClr val="4040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 – free with lower limit</a:t>
            </a:r>
          </a:p>
          <a:p>
            <a:r>
              <a:rPr lang="en-US" altLang="zh-CN" sz="1400" dirty="0" smtClean="0">
                <a:solidFill>
                  <a:srgbClr val="4040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 – lost if leave out 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875594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785794"/>
            <a:ext cx="4143372" cy="142876"/>
            <a:chOff x="0" y="785794"/>
            <a:chExt cx="4143372" cy="142876"/>
          </a:xfrm>
        </p:grpSpPr>
        <p:cxnSp>
          <p:nvCxnSpPr>
            <p:cNvPr id="5" name="直接连接符 4"/>
            <p:cNvCxnSpPr>
              <a:endCxn id="6" idx="3"/>
            </p:cNvCxnSpPr>
            <p:nvPr/>
          </p:nvCxnSpPr>
          <p:spPr>
            <a:xfrm rot="10800000">
              <a:off x="642910" y="857232"/>
              <a:ext cx="3500462" cy="1588"/>
            </a:xfrm>
            <a:prstGeom prst="line">
              <a:avLst/>
            </a:prstGeom>
            <a:ln w="190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7"/>
            <p:cNvSpPr>
              <a:spLocks noChangeArrowheads="1"/>
            </p:cNvSpPr>
            <p:nvPr/>
          </p:nvSpPr>
          <p:spPr bwMode="auto">
            <a:xfrm>
              <a:off x="0" y="785794"/>
              <a:ext cx="642910" cy="142876"/>
            </a:xfrm>
            <a:prstGeom prst="rect">
              <a:avLst/>
            </a:prstGeom>
            <a:solidFill>
              <a:srgbClr val="7030A0"/>
            </a:solidFill>
            <a:ln w="9525">
              <a:solidFill>
                <a:srgbClr val="7030A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" name="TextBox 3"/>
          <p:cNvSpPr txBox="1"/>
          <p:nvPr/>
        </p:nvSpPr>
        <p:spPr>
          <a:xfrm>
            <a:off x="142844" y="116632"/>
            <a:ext cx="1662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微软雅黑" pitchFamily="34" charset="-122"/>
                <a:cs typeface="Times New Roman" pitchFamily="18" charset="0"/>
              </a:rPr>
              <a:t>Example</a:t>
            </a:r>
            <a:endParaRPr lang="en-US" altLang="zh-CN" sz="2800" b="1" dirty="0"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714771" y="300126"/>
            <a:ext cx="9781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0"/>
              </a:spcAft>
              <a:buSzPct val="100000"/>
              <a:buFont typeface="Centaur" panose="02030504050205020304" pitchFamily="18" charset="0"/>
              <a:buChar char="§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Melt</a:t>
            </a:r>
          </a:p>
        </p:txBody>
      </p:sp>
      <p:sp>
        <p:nvSpPr>
          <p:cNvPr id="12" name="矩形 11"/>
          <p:cNvSpPr/>
          <p:nvPr/>
        </p:nvSpPr>
        <p:spPr>
          <a:xfrm>
            <a:off x="539552" y="1247389"/>
            <a:ext cx="5328592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units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lj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atom_style	atomic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boundary s s s</a:t>
            </a:r>
          </a:p>
          <a:p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lattice		fcc 0.8442</a:t>
            </a:r>
          </a:p>
          <a:p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region box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block 0 3 0 3 0 1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create_box	1 box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create_atoms	1 box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mass		1 1.0</a:t>
            </a:r>
          </a:p>
          <a:p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velocity	all create .1 87287</a:t>
            </a:r>
          </a:p>
          <a:p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pair_style	lj/cut 2.5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pair_coeff	1 1 1.0 1.0 2.5</a:t>
            </a:r>
          </a:p>
          <a:p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neighbor	0.3 bin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neigh_modify	every 20 delay 0 check no</a:t>
            </a:r>
          </a:p>
          <a:p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fix 1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all nve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compute ke all ke/atom </a:t>
            </a:r>
          </a:p>
          <a:p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dump a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all custom 10 dump.melt id type xs ys zs c_ke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dump_modify	a sort 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thermo 50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run 1000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875854" y="1701726"/>
            <a:ext cx="14654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</a:t>
            </a:r>
            <a:r>
              <a:rPr lang="en-US" altLang="zh-CN" sz="1400" dirty="0" err="1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nano</a:t>
            </a:r>
            <a:r>
              <a:rPr lang="en-US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particle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051964" y="2353643"/>
            <a:ext cx="15071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#a small region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788417" y="5336971"/>
            <a:ext cx="27911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#kinetic energy of every atom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773262" y="5095288"/>
            <a:ext cx="16706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</a:t>
            </a:r>
            <a:r>
              <a:rPr lang="en-US" altLang="zh-CN" sz="1400" dirty="0" err="1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verlet</a:t>
            </a:r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algorithm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201872" y="5506247"/>
            <a:ext cx="32224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#besides dump/atom we want </a:t>
            </a:r>
            <a:r>
              <a:rPr lang="en-US" altLang="zh-CN" sz="1400" dirty="0" err="1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c_ke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12" y="648905"/>
            <a:ext cx="2502024" cy="2502024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5825290" y="2981651"/>
            <a:ext cx="258961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coloring according to </a:t>
            </a:r>
            <a:r>
              <a:rPr lang="en-US" altLang="zh-CN" sz="1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ke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using </a:t>
            </a:r>
            <a:r>
              <a:rPr lang="en-US" altLang="zh-CN" sz="1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Ovito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(top view)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451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785794"/>
            <a:ext cx="4143372" cy="142876"/>
            <a:chOff x="0" y="785794"/>
            <a:chExt cx="4143372" cy="142876"/>
          </a:xfrm>
        </p:grpSpPr>
        <p:cxnSp>
          <p:nvCxnSpPr>
            <p:cNvPr id="5" name="直接连接符 4"/>
            <p:cNvCxnSpPr>
              <a:endCxn id="6" idx="3"/>
            </p:cNvCxnSpPr>
            <p:nvPr/>
          </p:nvCxnSpPr>
          <p:spPr>
            <a:xfrm rot="10800000">
              <a:off x="642910" y="857232"/>
              <a:ext cx="3500462" cy="1588"/>
            </a:xfrm>
            <a:prstGeom prst="line">
              <a:avLst/>
            </a:prstGeom>
            <a:ln w="190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7"/>
            <p:cNvSpPr>
              <a:spLocks noChangeArrowheads="1"/>
            </p:cNvSpPr>
            <p:nvPr/>
          </p:nvSpPr>
          <p:spPr bwMode="auto">
            <a:xfrm>
              <a:off x="0" y="785794"/>
              <a:ext cx="642910" cy="142876"/>
            </a:xfrm>
            <a:prstGeom prst="rect">
              <a:avLst/>
            </a:prstGeom>
            <a:solidFill>
              <a:srgbClr val="7030A0"/>
            </a:solidFill>
            <a:ln w="9525">
              <a:solidFill>
                <a:srgbClr val="7030A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" name="TextBox 3"/>
          <p:cNvSpPr txBox="1"/>
          <p:nvPr/>
        </p:nvSpPr>
        <p:spPr>
          <a:xfrm>
            <a:off x="142844" y="116632"/>
            <a:ext cx="1662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微软雅黑" pitchFamily="34" charset="-122"/>
                <a:cs typeface="Times New Roman" pitchFamily="18" charset="0"/>
              </a:rPr>
              <a:t>Example</a:t>
            </a:r>
            <a:endParaRPr lang="en-US" altLang="zh-CN" sz="2800" b="1" dirty="0"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406269" y="194544"/>
            <a:ext cx="15965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0"/>
              </a:spcAft>
              <a:buSzPct val="100000"/>
              <a:buFont typeface="Centaur" panose="02030504050205020304" pitchFamily="18" charset="0"/>
              <a:buChar char="§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histogram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42910" y="1833916"/>
            <a:ext cx="6768752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units            lj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atom_style atomic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boundary p p p</a:t>
            </a:r>
          </a:p>
          <a:p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region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 block 0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0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0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 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create_box 1 1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create_atoms 1 box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mass 1 1 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timestep .001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pair_style        lj/cut 3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pair_coeff      * * 1 1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velocity all create 1 17 rot yes dist  gaussian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fix 1 all nve 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variable velo atom sqrt(vx*vx+vy*vy+vz*vz)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fix 2 all ave/histo 1 4 5 0 3 50 v_velo mode vector file histo.txt </a:t>
            </a:r>
          </a:p>
          <a:p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thermo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dump 1 all atom 10 dump.lammpstrj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run 1000</a:t>
            </a: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374" y="1162273"/>
            <a:ext cx="3600061" cy="2700046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4675358" y="4786244"/>
            <a:ext cx="188705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#the scalar velocity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797189" y="5207324"/>
            <a:ext cx="36006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#the velocity distribution of every atom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762080" y="909139"/>
            <a:ext cx="35445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#the velocity distribution of sum atoms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0208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0" y="785794"/>
            <a:ext cx="4143372" cy="142876"/>
            <a:chOff x="0" y="785794"/>
            <a:chExt cx="4143372" cy="142876"/>
          </a:xfrm>
        </p:grpSpPr>
        <p:cxnSp>
          <p:nvCxnSpPr>
            <p:cNvPr id="21" name="直接连接符 20"/>
            <p:cNvCxnSpPr>
              <a:endCxn id="22" idx="3"/>
            </p:cNvCxnSpPr>
            <p:nvPr/>
          </p:nvCxnSpPr>
          <p:spPr>
            <a:xfrm rot="10800000">
              <a:off x="642910" y="857232"/>
              <a:ext cx="3500462" cy="1588"/>
            </a:xfrm>
            <a:prstGeom prst="line">
              <a:avLst/>
            </a:prstGeom>
            <a:ln w="190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7"/>
            <p:cNvSpPr>
              <a:spLocks noChangeArrowheads="1"/>
            </p:cNvSpPr>
            <p:nvPr/>
          </p:nvSpPr>
          <p:spPr bwMode="auto">
            <a:xfrm>
              <a:off x="0" y="785794"/>
              <a:ext cx="642910" cy="142876"/>
            </a:xfrm>
            <a:prstGeom prst="rect">
              <a:avLst/>
            </a:prstGeom>
            <a:solidFill>
              <a:srgbClr val="7030A0"/>
            </a:solidFill>
            <a:ln w="9525">
              <a:solidFill>
                <a:srgbClr val="7030A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23" name="TextBox 3"/>
          <p:cNvSpPr txBox="1"/>
          <p:nvPr/>
        </p:nvSpPr>
        <p:spPr>
          <a:xfrm>
            <a:off x="142844" y="116632"/>
            <a:ext cx="1662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微软雅黑" pitchFamily="34" charset="-122"/>
                <a:cs typeface="Times New Roman" pitchFamily="18" charset="0"/>
              </a:rPr>
              <a:t>Example</a:t>
            </a:r>
            <a:endParaRPr lang="en-US" altLang="zh-CN" sz="2800" b="1" dirty="0"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047560" y="1503873"/>
            <a:ext cx="12202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xamples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50217" y="1073227"/>
            <a:ext cx="11192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Lammps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2487720" y="1434540"/>
            <a:ext cx="16738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0"/>
              </a:spcAft>
              <a:buSzPct val="100000"/>
              <a:buFont typeface="Centaur" panose="02030504050205020304" pitchFamily="18" charset="0"/>
              <a:buChar char="§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Rigid body</a:t>
            </a:r>
          </a:p>
        </p:txBody>
      </p:sp>
      <p:sp>
        <p:nvSpPr>
          <p:cNvPr id="27" name="矩形 26"/>
          <p:cNvSpPr/>
          <p:nvPr/>
        </p:nvSpPr>
        <p:spPr>
          <a:xfrm>
            <a:off x="1263584" y="1934519"/>
            <a:ext cx="4572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# Simple rigid body 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system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units		lj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atom_style	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atomic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pair_style	lj/cut 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2.5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read_data	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data.rigid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velocity 	all create 100.0 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4928459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# unconnected 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bodies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group		clump1 id &lt;&gt; 1 9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group		clump2 id &lt;&gt; 10 18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group		clump3 id &lt;&gt; 19 27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group		clump4 id &lt;&gt; 28 36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group		clump5 id &lt;&gt; 37 45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group		clump6 id &lt;&gt; 46 54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group		clump7 id &lt;&gt; 55 63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group		clump8 id &lt;&gt; 64 72</a:t>
            </a: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group		clump9 id &lt;&gt; 73 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81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fix 1 all rigid group 9 clump1 clump2 clump3 clump4 clump5 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clump6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clump7 clump8 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clump9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647960" y="3410346"/>
            <a:ext cx="396044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#define groups according to ids ranges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368040" y="5571018"/>
            <a:ext cx="331236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#define 9 rigid bodies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111" y="1184783"/>
            <a:ext cx="2160240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645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785794"/>
            <a:ext cx="4143372" cy="142876"/>
            <a:chOff x="0" y="785794"/>
            <a:chExt cx="4143372" cy="142876"/>
          </a:xfrm>
        </p:grpSpPr>
        <p:cxnSp>
          <p:nvCxnSpPr>
            <p:cNvPr id="5" name="直接连接符 4"/>
            <p:cNvCxnSpPr>
              <a:endCxn id="6" idx="3"/>
            </p:cNvCxnSpPr>
            <p:nvPr/>
          </p:nvCxnSpPr>
          <p:spPr>
            <a:xfrm rot="10800000">
              <a:off x="642910" y="857232"/>
              <a:ext cx="3500462" cy="1588"/>
            </a:xfrm>
            <a:prstGeom prst="line">
              <a:avLst/>
            </a:prstGeom>
            <a:ln w="190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7"/>
            <p:cNvSpPr>
              <a:spLocks noChangeArrowheads="1"/>
            </p:cNvSpPr>
            <p:nvPr/>
          </p:nvSpPr>
          <p:spPr bwMode="auto">
            <a:xfrm>
              <a:off x="0" y="785794"/>
              <a:ext cx="642910" cy="142876"/>
            </a:xfrm>
            <a:prstGeom prst="rect">
              <a:avLst/>
            </a:prstGeom>
            <a:solidFill>
              <a:srgbClr val="7030A0"/>
            </a:solidFill>
            <a:ln w="9525">
              <a:solidFill>
                <a:srgbClr val="7030A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7" name="TextBox 3"/>
          <p:cNvSpPr txBox="1"/>
          <p:nvPr/>
        </p:nvSpPr>
        <p:spPr>
          <a:xfrm>
            <a:off x="142844" y="116632"/>
            <a:ext cx="20217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微软雅黑" pitchFamily="34" charset="-122"/>
                <a:cs typeface="Times New Roman" pitchFamily="18" charset="0"/>
              </a:rPr>
              <a:t>Homework</a:t>
            </a:r>
            <a:endParaRPr lang="en-US" altLang="zh-CN" sz="2800" b="1" dirty="0"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259632" y="1484784"/>
            <a:ext cx="610242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lammps重复上次课的作业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lammps计算Ar理想气体的融化曲线，求出融化温度</a:t>
            </a:r>
          </a:p>
        </p:txBody>
      </p:sp>
    </p:spTree>
    <p:extLst>
      <p:ext uri="{BB962C8B-B14F-4D97-AF65-F5344CB8AC3E}">
        <p14:creationId xmlns:p14="http://schemas.microsoft.com/office/powerpoint/2010/main" val="1488966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797913" y="3712359"/>
            <a:ext cx="15481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Yang Zhou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275856" y="5373216"/>
            <a:ext cx="25922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@ </a:t>
            </a: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Fudan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University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308" y="152477"/>
            <a:ext cx="3842983" cy="101596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3723" y="116632"/>
            <a:ext cx="2944622" cy="1015961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1772816"/>
            <a:ext cx="9144000" cy="1470884"/>
          </a:xfrm>
          <a:prstGeom prst="rect">
            <a:avLst/>
          </a:prstGeom>
          <a:solidFill>
            <a:srgbClr val="512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FOR YOUR ATTENTION!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2422954-7ADE-4775-92BF-88688A89BB4A}" type="slidenum">
              <a:rPr lang="zh-CN" altLang="zh-CN" smtClean="0"/>
              <a:pPr>
                <a:defRPr/>
              </a:pPr>
              <a:t>17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13372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1772816"/>
            <a:ext cx="9144000" cy="1470884"/>
          </a:xfrm>
          <a:prstGeom prst="rect">
            <a:avLst/>
          </a:prstGeom>
          <a:solidFill>
            <a:srgbClr val="512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b="1" dirty="0" smtClean="0">
                <a:solidFill>
                  <a:srgbClr val="FACD5C"/>
                </a:solidFill>
              </a:rPr>
              <a:t>B</a:t>
            </a:r>
            <a:r>
              <a:rPr lang="en-US" altLang="zh-CN" sz="2800" b="1" dirty="0" smtClean="0"/>
              <a:t>asic Understanding of LAMMPS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8191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785794"/>
            <a:ext cx="4143372" cy="142876"/>
            <a:chOff x="0" y="785794"/>
            <a:chExt cx="4143372" cy="142876"/>
          </a:xfrm>
        </p:grpSpPr>
        <p:cxnSp>
          <p:nvCxnSpPr>
            <p:cNvPr id="5" name="直接连接符 4"/>
            <p:cNvCxnSpPr>
              <a:endCxn id="6" idx="3"/>
            </p:cNvCxnSpPr>
            <p:nvPr/>
          </p:nvCxnSpPr>
          <p:spPr>
            <a:xfrm rot="10800000">
              <a:off x="642910" y="857232"/>
              <a:ext cx="3500462" cy="1588"/>
            </a:xfrm>
            <a:prstGeom prst="line">
              <a:avLst/>
            </a:prstGeom>
            <a:ln w="190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7"/>
            <p:cNvSpPr>
              <a:spLocks noChangeArrowheads="1"/>
            </p:cNvSpPr>
            <p:nvPr/>
          </p:nvSpPr>
          <p:spPr bwMode="auto">
            <a:xfrm>
              <a:off x="0" y="785794"/>
              <a:ext cx="642910" cy="142876"/>
            </a:xfrm>
            <a:prstGeom prst="rect">
              <a:avLst/>
            </a:prstGeom>
            <a:solidFill>
              <a:srgbClr val="7030A0"/>
            </a:solidFill>
            <a:ln w="9525">
              <a:solidFill>
                <a:srgbClr val="7030A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7" name="TextBox 3"/>
          <p:cNvSpPr txBox="1"/>
          <p:nvPr/>
        </p:nvSpPr>
        <p:spPr>
          <a:xfrm>
            <a:off x="142844" y="116632"/>
            <a:ext cx="19623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ea typeface="微软雅黑" pitchFamily="34" charset="-122"/>
                <a:cs typeface="Times New Roman" pitchFamily="18" charset="0"/>
              </a:rPr>
              <a:t>LAMMPS</a:t>
            </a:r>
            <a:endParaRPr lang="zh-CN" altLang="en-US" sz="3200" b="1" dirty="0">
              <a:ea typeface="微软雅黑" pitchFamily="34" charset="-122"/>
              <a:cs typeface="Times New Roman" pitchFamily="18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10745"/>
            <a:ext cx="3667125" cy="10668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3717032"/>
            <a:ext cx="7162800" cy="28575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657868" y="1161932"/>
            <a:ext cx="770485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Large-scale Atomic/Molecular Massively Parallel </a:t>
            </a:r>
            <a:r>
              <a:rPr lang="en-US" altLang="zh-CN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Simulator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大规模</a:t>
            </a:r>
            <a:r>
              <a:rPr lang="zh-CN" altLang="en-US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原子分子并行模拟器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99592" y="2204864"/>
            <a:ext cx="49685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Based on C++ , which is efficiency is easy to extend</a:t>
            </a:r>
          </a:p>
          <a:p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mplements of many kinds of applications</a:t>
            </a:r>
          </a:p>
        </p:txBody>
      </p:sp>
    </p:spTree>
    <p:extLst>
      <p:ext uri="{BB962C8B-B14F-4D97-AF65-F5344CB8AC3E}">
        <p14:creationId xmlns:p14="http://schemas.microsoft.com/office/powerpoint/2010/main" val="1760846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0" y="785794"/>
            <a:ext cx="4143372" cy="142876"/>
            <a:chOff x="0" y="785794"/>
            <a:chExt cx="4143372" cy="142876"/>
          </a:xfrm>
        </p:grpSpPr>
        <p:cxnSp>
          <p:nvCxnSpPr>
            <p:cNvPr id="13" name="直接连接符 12"/>
            <p:cNvCxnSpPr>
              <a:endCxn id="14" idx="3"/>
            </p:cNvCxnSpPr>
            <p:nvPr/>
          </p:nvCxnSpPr>
          <p:spPr>
            <a:xfrm rot="10800000">
              <a:off x="642910" y="857232"/>
              <a:ext cx="3500462" cy="1588"/>
            </a:xfrm>
            <a:prstGeom prst="line">
              <a:avLst/>
            </a:prstGeom>
            <a:ln w="190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7"/>
            <p:cNvSpPr>
              <a:spLocks noChangeArrowheads="1"/>
            </p:cNvSpPr>
            <p:nvPr/>
          </p:nvSpPr>
          <p:spPr bwMode="auto">
            <a:xfrm>
              <a:off x="0" y="785794"/>
              <a:ext cx="642910" cy="142876"/>
            </a:xfrm>
            <a:prstGeom prst="rect">
              <a:avLst/>
            </a:prstGeom>
            <a:solidFill>
              <a:srgbClr val="7030A0"/>
            </a:solidFill>
            <a:ln w="9525">
              <a:solidFill>
                <a:srgbClr val="7030A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6" name="TextBox 3"/>
          <p:cNvSpPr txBox="1"/>
          <p:nvPr/>
        </p:nvSpPr>
        <p:spPr>
          <a:xfrm>
            <a:off x="142844" y="116632"/>
            <a:ext cx="26901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ea typeface="微软雅黑" pitchFamily="34" charset="-122"/>
                <a:cs typeface="Times New Roman" pitchFamily="18" charset="0"/>
              </a:rPr>
              <a:t>Environment</a:t>
            </a:r>
            <a:endParaRPr lang="zh-CN" altLang="en-US" sz="3200" b="1" dirty="0"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45706" y="859170"/>
            <a:ext cx="8429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16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inux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Bef>
                <a:spcPts val="0"/>
              </a:spcBef>
              <a:spcAft>
                <a:spcPts val="0"/>
              </a:spcAft>
              <a:buSzPct val="100000"/>
              <a:buFont typeface="Centaur" panose="02030504050205020304" pitchFamily="18" charset="0"/>
              <a:buChar char="§"/>
            </a:pP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basic</a:t>
            </a:r>
            <a:endParaRPr lang="en-US" altLang="zh-CN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648423" y="1013058"/>
            <a:ext cx="310173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</a:t>
            </a:r>
            <a:r>
              <a:rPr lang="en-US" altLang="zh-CN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--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go into a directory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 ..</a:t>
            </a:r>
            <a:r>
              <a:rPr lang="en-US" altLang="zh-CN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-- go into parent directory</a:t>
            </a:r>
          </a:p>
          <a:p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 -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-- go into the last directory</a:t>
            </a:r>
          </a:p>
          <a:p>
            <a:r>
              <a:rPr lang="en-US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--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auto complete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25457" y="2856369"/>
            <a:ext cx="7505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0"/>
              </a:spcAft>
              <a:buSzPct val="100000"/>
              <a:buFont typeface="Centaur" panose="02030504050205020304" pitchFamily="18" charset="0"/>
              <a:buChar char="§"/>
            </a:pP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ssh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0830" y="2527445"/>
            <a:ext cx="936104" cy="1054038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3526026" y="2671703"/>
            <a:ext cx="1875835" cy="6001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ssh xggong@10.92.2.163</a:t>
            </a:r>
          </a:p>
          <a:p>
            <a:r>
              <a:rPr lang="en-US" altLang="zh-CN" sz="110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password: gjzzw224</a:t>
            </a:r>
          </a:p>
          <a:p>
            <a:r>
              <a:rPr lang="en-US" altLang="zh-CN" sz="110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./ZHANGJIANG.sh</a:t>
            </a:r>
            <a:endParaRPr lang="en-US" altLang="zh-CN" sz="11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606146" y="1013057"/>
            <a:ext cx="280831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err="1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ls</a:t>
            </a:r>
            <a:r>
              <a:rPr lang="en-US" altLang="zh-CN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– view the file list</a:t>
            </a:r>
          </a:p>
          <a:p>
            <a:r>
              <a:rPr lang="en-US" altLang="zh-CN" sz="1400" dirty="0" err="1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mkdir</a:t>
            </a:r>
            <a:r>
              <a:rPr lang="en-US" altLang="zh-CN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make directory</a:t>
            </a:r>
          </a:p>
          <a:p>
            <a:r>
              <a:rPr lang="en-US" altLang="zh-CN" sz="1400" dirty="0" err="1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rm</a:t>
            </a:r>
            <a:r>
              <a:rPr lang="en-US" altLang="zh-CN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– remove file</a:t>
            </a:r>
          </a:p>
          <a:p>
            <a:r>
              <a:rPr lang="en-US" altLang="zh-CN" sz="1400" dirty="0" err="1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rm</a:t>
            </a:r>
            <a:r>
              <a:rPr lang="en-US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–r</a:t>
            </a:r>
            <a:r>
              <a:rPr lang="en-US" altLang="zh-CN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remove directory</a:t>
            </a:r>
          </a:p>
        </p:txBody>
      </p:sp>
      <p:sp>
        <p:nvSpPr>
          <p:cNvPr id="22" name="矩形 21"/>
          <p:cNvSpPr/>
          <p:nvPr/>
        </p:nvSpPr>
        <p:spPr>
          <a:xfrm>
            <a:off x="625457" y="3856527"/>
            <a:ext cx="11031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0"/>
              </a:spcAft>
              <a:buSzPct val="100000"/>
              <a:buFont typeface="Centaur" panose="02030504050205020304" pitchFamily="18" charset="0"/>
              <a:buChar char="§"/>
            </a:pP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Winscp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190322" y="2840405"/>
            <a:ext cx="20882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remote console</a:t>
            </a:r>
            <a:endParaRPr lang="zh-CN" altLang="en-US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0003" y="3714551"/>
            <a:ext cx="955005" cy="1022616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3526026" y="3856527"/>
            <a:ext cx="252028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host:10.92.2.163</a:t>
            </a:r>
          </a:p>
          <a:p>
            <a:r>
              <a:rPr lang="en-US" altLang="zh-CN" sz="11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username : </a:t>
            </a:r>
            <a:r>
              <a:rPr lang="en-US" altLang="zh-CN" sz="1100" dirty="0" err="1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xggong</a:t>
            </a:r>
            <a:endParaRPr lang="en-US" altLang="zh-CN" sz="11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1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password : gjzzw224</a:t>
            </a:r>
          </a:p>
          <a:p>
            <a:r>
              <a:rPr lang="en-US" altLang="zh-CN" sz="11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 </a:t>
            </a:r>
            <a:r>
              <a:rPr lang="en-US" altLang="zh-CN" sz="1100" dirty="0" err="1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zhangjiang</a:t>
            </a:r>
            <a:endParaRPr lang="en-US" altLang="zh-CN" sz="11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190322" y="3955514"/>
            <a:ext cx="20882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remote </a:t>
            </a:r>
            <a:r>
              <a:rPr lang="en-US" altLang="zh-CN" sz="1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filesystem</a:t>
            </a:r>
            <a:endParaRPr lang="zh-CN" altLang="en-US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25457" y="4963129"/>
            <a:ext cx="21668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0"/>
              </a:spcAft>
              <a:buSzPct val="100000"/>
              <a:buFont typeface="Centaur" panose="02030504050205020304" pitchFamily="18" charset="0"/>
              <a:buChar char="§"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Vim &amp; Sublime Text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6206884" y="4963129"/>
            <a:ext cx="20882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editor</a:t>
            </a:r>
            <a:endParaRPr lang="zh-CN" altLang="en-US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25457" y="5670675"/>
            <a:ext cx="7235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0"/>
              </a:spcAft>
              <a:buSzPct val="100000"/>
              <a:buFont typeface="Centaur" panose="02030504050205020304" pitchFamily="18" charset="0"/>
              <a:buChar char="§"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Tar</a:t>
            </a:r>
          </a:p>
        </p:txBody>
      </p:sp>
      <p:sp>
        <p:nvSpPr>
          <p:cNvPr id="30" name="矩形 29"/>
          <p:cNvSpPr/>
          <p:nvPr/>
        </p:nvSpPr>
        <p:spPr>
          <a:xfrm>
            <a:off x="1513872" y="5693503"/>
            <a:ext cx="486062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download </a:t>
            </a:r>
            <a:r>
              <a:rPr lang="en-US" altLang="zh-CN" sz="11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lammps.tar.gz</a:t>
            </a: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at 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http</a:t>
            </a: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://lammps.sandia.gov/download.</a:t>
            </a:r>
            <a:r>
              <a:rPr lang="zh-CN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html</a:t>
            </a:r>
            <a:endParaRPr lang="en-US" altLang="zh-CN" sz="11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tar </a:t>
            </a:r>
            <a:r>
              <a:rPr lang="en-US" altLang="zh-CN" sz="11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xvf</a:t>
            </a:r>
            <a:r>
              <a:rPr lang="en-US" altLang="zh-CN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lammps.tar.gz</a:t>
            </a:r>
            <a:endParaRPr lang="zh-CN" altLang="en-US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374498" y="5693502"/>
            <a:ext cx="20882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xtract </a:t>
            </a:r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files</a:t>
            </a:r>
            <a:endParaRPr lang="zh-CN" altLang="en-US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1510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406353"/>
            <a:ext cx="4239937" cy="3060569"/>
          </a:xfrm>
          <a:prstGeom prst="rect">
            <a:avLst/>
          </a:prstGeom>
        </p:spPr>
      </p:pic>
      <p:cxnSp>
        <p:nvCxnSpPr>
          <p:cNvPr id="7" name="直接箭头连接符 6"/>
          <p:cNvCxnSpPr/>
          <p:nvPr/>
        </p:nvCxnSpPr>
        <p:spPr>
          <a:xfrm flipV="1">
            <a:off x="1619673" y="1178455"/>
            <a:ext cx="216024" cy="480155"/>
          </a:xfrm>
          <a:prstGeom prst="straightConnector1">
            <a:avLst/>
          </a:prstGeom>
          <a:ln w="28575">
            <a:solidFill>
              <a:srgbClr val="FF7C8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1911103" y="1000917"/>
            <a:ext cx="7922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latin typeface="Centaur" panose="02030504050205020304" pitchFamily="18" charset="0"/>
                <a:ea typeface="GulimChe" panose="020B0609000101010101" pitchFamily="49" charset="-127"/>
              </a:rPr>
              <a:t>manual</a:t>
            </a:r>
            <a:endParaRPr lang="zh-CN" altLang="en-US" dirty="0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5319549" y="1730618"/>
            <a:ext cx="216024" cy="112659"/>
          </a:xfrm>
          <a:prstGeom prst="straightConnector1">
            <a:avLst/>
          </a:prstGeom>
          <a:ln w="28575">
            <a:solidFill>
              <a:srgbClr val="FF7C8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5570579" y="1421693"/>
            <a:ext cx="7280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latin typeface="Centaur" panose="02030504050205020304" pitchFamily="18" charset="0"/>
                <a:ea typeface="GulimChe" panose="020B0609000101010101" pitchFamily="49" charset="-127"/>
              </a:rPr>
              <a:t>scripts</a:t>
            </a:r>
            <a:endParaRPr lang="zh-CN" altLang="en-US" dirty="0"/>
          </a:p>
        </p:txBody>
      </p:sp>
      <p:cxnSp>
        <p:nvCxnSpPr>
          <p:cNvPr id="11" name="直接箭头连接符 10"/>
          <p:cNvCxnSpPr/>
          <p:nvPr/>
        </p:nvCxnSpPr>
        <p:spPr>
          <a:xfrm flipV="1">
            <a:off x="5319549" y="2424215"/>
            <a:ext cx="216024" cy="112659"/>
          </a:xfrm>
          <a:prstGeom prst="straightConnector1">
            <a:avLst/>
          </a:prstGeom>
          <a:ln w="28575">
            <a:solidFill>
              <a:srgbClr val="FF7C8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570579" y="2115290"/>
            <a:ext cx="10790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 smtClean="0">
                <a:latin typeface="Centaur" panose="02030504050205020304" pitchFamily="18" charset="0"/>
                <a:ea typeface="GulimChe" panose="020B0609000101010101" pitchFamily="49" charset="-127"/>
              </a:rPr>
              <a:t>cpp</a:t>
            </a:r>
            <a:r>
              <a:rPr lang="en-US" altLang="zh-CN" dirty="0" smtClean="0">
                <a:latin typeface="Centaur" panose="02030504050205020304" pitchFamily="18" charset="0"/>
                <a:ea typeface="GulimChe" panose="020B0609000101010101" pitchFamily="49" charset="-127"/>
              </a:rPr>
              <a:t> source</a:t>
            </a:r>
            <a:endParaRPr lang="zh-CN" altLang="en-US" dirty="0"/>
          </a:p>
        </p:txBody>
      </p:sp>
      <p:cxnSp>
        <p:nvCxnSpPr>
          <p:cNvPr id="13" name="直接箭头连接符 12"/>
          <p:cNvCxnSpPr/>
          <p:nvPr/>
        </p:nvCxnSpPr>
        <p:spPr>
          <a:xfrm flipV="1">
            <a:off x="1837333" y="2152201"/>
            <a:ext cx="216024" cy="112659"/>
          </a:xfrm>
          <a:prstGeom prst="straightConnector1">
            <a:avLst/>
          </a:prstGeom>
          <a:ln w="28575">
            <a:solidFill>
              <a:srgbClr val="FF7C8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2088363" y="1843276"/>
            <a:ext cx="13234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latin typeface="Centaur" panose="02030504050205020304" pitchFamily="18" charset="0"/>
                <a:ea typeface="GulimChe" panose="020B0609000101010101" pitchFamily="49" charset="-127"/>
              </a:rPr>
              <a:t>potential files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843857" y="4466922"/>
            <a:ext cx="864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entaur" panose="02030504050205020304" pitchFamily="18" charset="0"/>
              </a:rPr>
              <a:t>src</a:t>
            </a:r>
            <a:endParaRPr lang="zh-CN" altLang="en-US" dirty="0" smtClean="0">
              <a:solidFill>
                <a:schemeClr val="tx1">
                  <a:lumMod val="65000"/>
                  <a:lumOff val="35000"/>
                </a:schemeClr>
              </a:solidFill>
              <a:latin typeface="Centaur" panose="02030504050205020304" pitchFamily="18" charset="0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1275905" y="4610938"/>
            <a:ext cx="0" cy="1008112"/>
          </a:xfrm>
          <a:prstGeom prst="line">
            <a:avLst/>
          </a:prstGeom>
          <a:ln>
            <a:solidFill>
              <a:srgbClr val="FF7C8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1356687" y="4466922"/>
            <a:ext cx="23902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latin typeface="Centaur" panose="02030504050205020304" pitchFamily="18" charset="0"/>
                <a:ea typeface="GulimChe" panose="020B0609000101010101" pitchFamily="49" charset="-127"/>
              </a:rPr>
              <a:t>packages like “</a:t>
            </a:r>
            <a:r>
              <a:rPr lang="en-US" altLang="zh-CN" dirty="0" err="1" smtClean="0">
                <a:latin typeface="Centaur" panose="02030504050205020304" pitchFamily="18" charset="0"/>
                <a:ea typeface="GulimChe" panose="020B0609000101010101" pitchFamily="49" charset="-127"/>
              </a:rPr>
              <a:t>manybody</a:t>
            </a:r>
            <a:r>
              <a:rPr lang="en-US" altLang="zh-CN" dirty="0" smtClean="0">
                <a:latin typeface="Centaur" panose="02030504050205020304" pitchFamily="18" charset="0"/>
                <a:ea typeface="GulimChe" panose="020B0609000101010101" pitchFamily="49" charset="-127"/>
              </a:rPr>
              <a:t>”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1356687" y="4754120"/>
            <a:ext cx="29915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latin typeface="Centaur" panose="02030504050205020304" pitchFamily="18" charset="0"/>
                <a:ea typeface="GulimChe" panose="020B0609000101010101" pitchFamily="49" charset="-127"/>
              </a:rPr>
              <a:t>user-packages </a:t>
            </a:r>
            <a:r>
              <a:rPr lang="en-US" altLang="zh-CN" dirty="0">
                <a:latin typeface="Centaur" panose="02030504050205020304" pitchFamily="18" charset="0"/>
                <a:ea typeface="GulimChe" panose="020B0609000101010101" pitchFamily="49" charset="-127"/>
              </a:rPr>
              <a:t>like </a:t>
            </a:r>
            <a:r>
              <a:rPr lang="en-US" altLang="zh-CN" dirty="0" smtClean="0">
                <a:latin typeface="Centaur" panose="02030504050205020304" pitchFamily="18" charset="0"/>
                <a:ea typeface="GulimChe" panose="020B0609000101010101" pitchFamily="49" charset="-127"/>
              </a:rPr>
              <a:t>“user-phonon”</a:t>
            </a:r>
            <a:endParaRPr lang="zh-CN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1356687" y="5068754"/>
            <a:ext cx="8050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latin typeface="Centaur" panose="02030504050205020304" pitchFamily="18" charset="0"/>
                <a:ea typeface="GulimChe" panose="020B0609000101010101" pitchFamily="49" charset="-127"/>
              </a:rPr>
              <a:t>MAKE</a:t>
            </a:r>
            <a:endParaRPr lang="zh-CN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1372784" y="5318965"/>
            <a:ext cx="8595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 smtClean="0">
                <a:latin typeface="Centaur" panose="02030504050205020304" pitchFamily="18" charset="0"/>
                <a:ea typeface="GulimChe" panose="020B0609000101010101" pitchFamily="49" charset="-127"/>
              </a:rPr>
              <a:t>cpp</a:t>
            </a:r>
            <a:r>
              <a:rPr lang="en-US" altLang="zh-CN" dirty="0" smtClean="0">
                <a:latin typeface="Centaur" panose="02030504050205020304" pitchFamily="18" charset="0"/>
                <a:ea typeface="GulimChe" panose="020B0609000101010101" pitchFamily="49" charset="-127"/>
              </a:rPr>
              <a:t> &amp; h</a:t>
            </a:r>
            <a:endParaRPr lang="zh-CN" altLang="en-US" dirty="0"/>
          </a:p>
        </p:txBody>
      </p:sp>
      <p:cxnSp>
        <p:nvCxnSpPr>
          <p:cNvPr id="21" name="直接箭头连接符 20"/>
          <p:cNvCxnSpPr/>
          <p:nvPr/>
        </p:nvCxnSpPr>
        <p:spPr>
          <a:xfrm flipV="1">
            <a:off x="4169528" y="4678034"/>
            <a:ext cx="309687" cy="1"/>
          </a:xfrm>
          <a:prstGeom prst="straightConnector1">
            <a:avLst/>
          </a:prstGeom>
          <a:ln w="28575">
            <a:solidFill>
              <a:srgbClr val="FF7C8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4513887" y="4493368"/>
            <a:ext cx="1859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rgbClr val="FF7C80"/>
                </a:solidFill>
                <a:latin typeface="Centaur" panose="02030504050205020304" pitchFamily="18" charset="0"/>
                <a:ea typeface="GulimChe" panose="020B0609000101010101" pitchFamily="49" charset="-127"/>
              </a:rPr>
              <a:t>make yes-</a:t>
            </a:r>
            <a:r>
              <a:rPr lang="en-US" altLang="zh-CN" dirty="0" err="1" smtClean="0">
                <a:solidFill>
                  <a:srgbClr val="FF7C80"/>
                </a:solidFill>
                <a:latin typeface="Centaur" panose="02030504050205020304" pitchFamily="18" charset="0"/>
                <a:ea typeface="GulimChe" panose="020B0609000101010101" pitchFamily="49" charset="-127"/>
              </a:rPr>
              <a:t>manybody</a:t>
            </a:r>
            <a:endParaRPr lang="zh-CN" altLang="en-US" dirty="0">
              <a:solidFill>
                <a:srgbClr val="FF7C8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268047" y="4791187"/>
            <a:ext cx="35369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smtClean="0">
                <a:latin typeface="Centaur" panose="02030504050205020304" pitchFamily="18" charset="0"/>
                <a:ea typeface="GulimChe" panose="020B0609000101010101" pitchFamily="49" charset="-127"/>
              </a:rPr>
              <a:t>copy the code in MANYBODY into current folder</a:t>
            </a:r>
            <a:endParaRPr lang="zh-CN" altLang="en-US" sz="1400" dirty="0"/>
          </a:p>
        </p:txBody>
      </p:sp>
      <p:grpSp>
        <p:nvGrpSpPr>
          <p:cNvPr id="27" name="组合 26"/>
          <p:cNvGrpSpPr/>
          <p:nvPr/>
        </p:nvGrpSpPr>
        <p:grpSpPr>
          <a:xfrm>
            <a:off x="0" y="785794"/>
            <a:ext cx="4143372" cy="142876"/>
            <a:chOff x="0" y="785794"/>
            <a:chExt cx="4143372" cy="142876"/>
          </a:xfrm>
        </p:grpSpPr>
        <p:cxnSp>
          <p:nvCxnSpPr>
            <p:cNvPr id="28" name="直接连接符 27"/>
            <p:cNvCxnSpPr>
              <a:endCxn id="29" idx="3"/>
            </p:cNvCxnSpPr>
            <p:nvPr/>
          </p:nvCxnSpPr>
          <p:spPr>
            <a:xfrm rot="10800000">
              <a:off x="642910" y="857232"/>
              <a:ext cx="3500462" cy="1588"/>
            </a:xfrm>
            <a:prstGeom prst="line">
              <a:avLst/>
            </a:prstGeom>
            <a:ln w="190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7"/>
            <p:cNvSpPr>
              <a:spLocks noChangeArrowheads="1"/>
            </p:cNvSpPr>
            <p:nvPr/>
          </p:nvSpPr>
          <p:spPr bwMode="auto">
            <a:xfrm>
              <a:off x="0" y="785794"/>
              <a:ext cx="642910" cy="142876"/>
            </a:xfrm>
            <a:prstGeom prst="rect">
              <a:avLst/>
            </a:prstGeom>
            <a:solidFill>
              <a:srgbClr val="7030A0"/>
            </a:solidFill>
            <a:ln w="9525">
              <a:solidFill>
                <a:srgbClr val="7030A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0" name="TextBox 3"/>
          <p:cNvSpPr txBox="1"/>
          <p:nvPr/>
        </p:nvSpPr>
        <p:spPr>
          <a:xfrm>
            <a:off x="142844" y="116632"/>
            <a:ext cx="58560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ea typeface="微软雅黑" pitchFamily="34" charset="-122"/>
                <a:cs typeface="Times New Roman" pitchFamily="18" charset="0"/>
              </a:rPr>
              <a:t>Source structure of LAMMPS</a:t>
            </a:r>
            <a:endParaRPr lang="zh-CN" altLang="en-US" sz="3200" b="1" dirty="0">
              <a:ea typeface="微软雅黑" pitchFamily="34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2321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0" y="785794"/>
            <a:ext cx="4143372" cy="142876"/>
            <a:chOff x="0" y="785794"/>
            <a:chExt cx="4143372" cy="142876"/>
          </a:xfrm>
        </p:grpSpPr>
        <p:cxnSp>
          <p:nvCxnSpPr>
            <p:cNvPr id="13" name="直接连接符 12"/>
            <p:cNvCxnSpPr>
              <a:endCxn id="14" idx="3"/>
            </p:cNvCxnSpPr>
            <p:nvPr/>
          </p:nvCxnSpPr>
          <p:spPr>
            <a:xfrm rot="10800000">
              <a:off x="642910" y="857232"/>
              <a:ext cx="3500462" cy="1588"/>
            </a:xfrm>
            <a:prstGeom prst="line">
              <a:avLst/>
            </a:prstGeom>
            <a:ln w="190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7"/>
            <p:cNvSpPr>
              <a:spLocks noChangeArrowheads="1"/>
            </p:cNvSpPr>
            <p:nvPr/>
          </p:nvSpPr>
          <p:spPr bwMode="auto">
            <a:xfrm>
              <a:off x="0" y="785794"/>
              <a:ext cx="642910" cy="142876"/>
            </a:xfrm>
            <a:prstGeom prst="rect">
              <a:avLst/>
            </a:prstGeom>
            <a:solidFill>
              <a:srgbClr val="7030A0"/>
            </a:solidFill>
            <a:ln w="9525">
              <a:solidFill>
                <a:srgbClr val="7030A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5" name="TextBox 3"/>
          <p:cNvSpPr txBox="1"/>
          <p:nvPr/>
        </p:nvSpPr>
        <p:spPr>
          <a:xfrm>
            <a:off x="142844" y="116632"/>
            <a:ext cx="21884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ea typeface="微软雅黑" pitchFamily="34" charset="-122"/>
                <a:cs typeface="Times New Roman" pitchFamily="18" charset="0"/>
              </a:rPr>
              <a:t>Compiling</a:t>
            </a:r>
            <a:endParaRPr lang="zh-CN" altLang="en-US" sz="3200" b="1" dirty="0"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835696" y="1014644"/>
            <a:ext cx="142686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 stubs</a:t>
            </a:r>
          </a:p>
          <a:p>
            <a:r>
              <a:rPr lang="en-US" altLang="zh-CN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make</a:t>
            </a:r>
          </a:p>
          <a:p>
            <a:r>
              <a:rPr lang="en-US" altLang="zh-CN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make serial</a:t>
            </a:r>
            <a:endParaRPr lang="zh-CN" altLang="en-US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398154" y="1014644"/>
            <a:ext cx="22048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you get </a:t>
            </a:r>
            <a:r>
              <a:rPr lang="en-US" altLang="zh-CN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lmp_serial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37841" y="2080748"/>
            <a:ext cx="184794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0"/>
              </a:spcAft>
              <a:buSzPct val="100000"/>
              <a:buFont typeface="Centaur" panose="02030504050205020304" pitchFamily="18" charset="0"/>
              <a:buChar char="§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++ &amp; </a:t>
            </a:r>
            <a:r>
              <a:rPr lang="en-US" altLang="zh-CN" sz="1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Makefile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863205" y="2071732"/>
            <a:ext cx="3196709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g++ -c hello.cpp –o </a:t>
            </a:r>
            <a:r>
              <a:rPr lang="en-US" altLang="zh-CN" sz="1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hello.o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g++ -c world.cpp –o </a:t>
            </a:r>
            <a:r>
              <a:rPr lang="en-US" altLang="zh-CN" sz="1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world.o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g++  </a:t>
            </a:r>
            <a:r>
              <a:rPr lang="en-US" altLang="zh-CN" sz="1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hello.o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world.o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–o </a:t>
            </a:r>
            <a:r>
              <a:rPr lang="en-US" altLang="zh-CN" sz="1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helloworld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271448" y="2219337"/>
            <a:ext cx="10647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compile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293083" y="2588669"/>
            <a:ext cx="5741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link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918989" y="2982263"/>
            <a:ext cx="350967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16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Makefile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: dependency translation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2791197" y="5013176"/>
            <a:ext cx="4572000" cy="116955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r>
              <a:rPr lang="pt-BR" altLang="zh-CN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objects </a:t>
            </a:r>
            <a:r>
              <a:rPr lang="pt-BR" altLang="zh-CN" sz="1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 </a:t>
            </a:r>
            <a:r>
              <a:rPr lang="pt-BR" altLang="zh-CN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hello.o world.o</a:t>
            </a:r>
          </a:p>
          <a:p>
            <a:r>
              <a:rPr lang="pt-BR" altLang="zh-CN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all </a:t>
            </a:r>
            <a:r>
              <a:rPr lang="pt-BR" altLang="zh-CN" sz="1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pt-BR" altLang="zh-CN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$(objects)</a:t>
            </a:r>
            <a:r>
              <a:rPr lang="pt-BR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pt-BR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pt-BR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</a:t>
            </a:r>
            <a:r>
              <a:rPr lang="pt-BR" altLang="zh-CN" sz="1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g++ $(objects)</a:t>
            </a:r>
            <a:r>
              <a:rPr lang="pt-BR" altLang="zh-CN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pt-BR" altLang="zh-CN" sz="1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-o </a:t>
            </a:r>
            <a:r>
              <a:rPr lang="pt-BR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helloworld</a:t>
            </a:r>
            <a:endParaRPr lang="pt-BR" altLang="zh-CN" sz="1400" dirty="0" smtClean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pt-BR" altLang="zh-CN" sz="1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$(objects</a:t>
            </a:r>
            <a:r>
              <a:rPr lang="pt-BR" altLang="zh-CN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):%.</a:t>
            </a:r>
            <a:r>
              <a:rPr lang="pt-BR" altLang="zh-CN" sz="1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 : %.c</a:t>
            </a:r>
            <a:r>
              <a:rPr lang="pt-BR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pt-BR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pt-BR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pt-BR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pt-BR" altLang="zh-CN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g++ </a:t>
            </a:r>
            <a:r>
              <a:rPr lang="pt-BR" altLang="zh-CN" sz="1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-c </a:t>
            </a:r>
            <a:r>
              <a:rPr lang="pt-BR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$&lt;</a:t>
            </a:r>
            <a:r>
              <a:rPr lang="pt-BR" altLang="zh-CN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pt-BR" altLang="zh-CN" sz="1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-o </a:t>
            </a:r>
            <a:r>
              <a:rPr lang="pt-BR" altLang="zh-CN" sz="14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$@</a:t>
            </a:r>
            <a:endParaRPr lang="zh-CN" altLang="en-US" sz="14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820760" y="3431403"/>
            <a:ext cx="4572000" cy="138499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r>
              <a:rPr lang="pt-BR" altLang="zh-CN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all </a:t>
            </a:r>
            <a:r>
              <a:rPr lang="pt-BR" altLang="zh-CN" sz="1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hello.o world.o</a:t>
            </a:r>
            <a:r>
              <a:rPr lang="pt-BR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pt-BR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pt-BR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</a:t>
            </a:r>
            <a:r>
              <a:rPr lang="pt-BR" altLang="zh-CN" sz="1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g++ hello.o world.o</a:t>
            </a:r>
            <a:r>
              <a:rPr lang="pt-BR" altLang="zh-CN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pt-BR" altLang="zh-CN" sz="1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-o </a:t>
            </a:r>
            <a:r>
              <a:rPr lang="pt-BR" altLang="zh-CN" sz="14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helloworld</a:t>
            </a:r>
            <a:endParaRPr lang="pt-BR" altLang="zh-CN" sz="1400" dirty="0" smtClean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pt-BR" altLang="zh-CN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hello.o: hello.c</a:t>
            </a:r>
          </a:p>
          <a:p>
            <a:r>
              <a:rPr lang="pt-BR" altLang="zh-CN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g</a:t>
            </a:r>
            <a:r>
              <a:rPr lang="pt-BR" altLang="zh-CN" sz="1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++ -c hello.c</a:t>
            </a:r>
            <a:r>
              <a:rPr lang="pt-BR" altLang="zh-CN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pt-BR" altLang="zh-CN" sz="1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-o hello.o</a:t>
            </a:r>
            <a:endParaRPr lang="pt-BR" altLang="zh-CN" sz="1400" dirty="0" smtClean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pt-BR" altLang="zh-CN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world.o: world.c</a:t>
            </a:r>
            <a:r>
              <a:rPr lang="pt-BR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pt-BR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pt-BR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pt-BR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pt-BR" altLang="zh-CN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g++ </a:t>
            </a:r>
            <a:r>
              <a:rPr lang="pt-BR" altLang="zh-CN" sz="1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-c world.c</a:t>
            </a:r>
            <a:r>
              <a:rPr lang="pt-BR" altLang="zh-CN" sz="1400" dirty="0" smtClean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pt-BR" altLang="zh-CN" sz="1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-o world.o</a:t>
            </a:r>
            <a:endParaRPr lang="zh-CN" altLang="en-US" sz="14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文本框 25"/>
              <p:cNvSpPr txBox="1"/>
              <p:nvPr/>
            </p:nvSpPr>
            <p:spPr>
              <a:xfrm>
                <a:off x="2064270" y="5045014"/>
                <a:ext cx="410369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2400" i="1" smtClean="0">
                          <a:solidFill>
                            <a:srgbClr val="FF7C80"/>
                          </a:solidFill>
                          <a:latin typeface="Cambria Math" panose="02040503050406030204" pitchFamily="18" charset="0"/>
                        </a:rPr>
                        <m:t>⇔</m:t>
                      </m:r>
                    </m:oMath>
                  </m:oMathPara>
                </a14:m>
                <a:endParaRPr lang="zh-CN" altLang="en-US" sz="2400" dirty="0" smtClean="0">
                  <a:solidFill>
                    <a:srgbClr val="FF7C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>
          <p:sp>
            <p:nvSpPr>
              <p:cNvPr id="26" name="文本框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4270" y="5045014"/>
                <a:ext cx="410369" cy="369332"/>
              </a:xfrm>
              <a:prstGeom prst="rect">
                <a:avLst/>
              </a:prstGeom>
              <a:blipFill>
                <a:blip r:embed="rId2"/>
                <a:stretch>
                  <a:fillRect l="-8955" r="-10448" b="-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矩形 26"/>
          <p:cNvSpPr/>
          <p:nvPr/>
        </p:nvSpPr>
        <p:spPr>
          <a:xfrm>
            <a:off x="2719189" y="6240383"/>
            <a:ext cx="7808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make</a:t>
            </a:r>
            <a:endParaRPr lang="zh-CN" altLang="en-US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2709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0" y="785794"/>
            <a:ext cx="4143372" cy="142876"/>
            <a:chOff x="0" y="785794"/>
            <a:chExt cx="4143372" cy="142876"/>
          </a:xfrm>
        </p:grpSpPr>
        <p:cxnSp>
          <p:nvCxnSpPr>
            <p:cNvPr id="9" name="直接连接符 8"/>
            <p:cNvCxnSpPr>
              <a:endCxn id="10" idx="3"/>
            </p:cNvCxnSpPr>
            <p:nvPr/>
          </p:nvCxnSpPr>
          <p:spPr>
            <a:xfrm rot="10800000">
              <a:off x="642910" y="857232"/>
              <a:ext cx="3500462" cy="1588"/>
            </a:xfrm>
            <a:prstGeom prst="line">
              <a:avLst/>
            </a:prstGeom>
            <a:ln w="190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7"/>
            <p:cNvSpPr>
              <a:spLocks noChangeArrowheads="1"/>
            </p:cNvSpPr>
            <p:nvPr/>
          </p:nvSpPr>
          <p:spPr bwMode="auto">
            <a:xfrm>
              <a:off x="0" y="785794"/>
              <a:ext cx="642910" cy="142876"/>
            </a:xfrm>
            <a:prstGeom prst="rect">
              <a:avLst/>
            </a:prstGeom>
            <a:solidFill>
              <a:srgbClr val="7030A0"/>
            </a:solidFill>
            <a:ln w="9525">
              <a:solidFill>
                <a:srgbClr val="7030A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1" name="TextBox 3"/>
          <p:cNvSpPr txBox="1"/>
          <p:nvPr/>
        </p:nvSpPr>
        <p:spPr>
          <a:xfrm>
            <a:off x="142844" y="116632"/>
            <a:ext cx="17027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err="1" smtClean="0">
                <a:ea typeface="微软雅黑" pitchFamily="34" charset="-122"/>
                <a:cs typeface="Times New Roman" pitchFamily="18" charset="0"/>
              </a:rPr>
              <a:t>Excution</a:t>
            </a:r>
            <a:endParaRPr lang="en-US" altLang="zh-CN" sz="2800" b="1" dirty="0"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587285" y="1426587"/>
            <a:ext cx="33843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./</a:t>
            </a:r>
            <a:r>
              <a:rPr lang="en-US" altLang="zh-CN" sz="1600" dirty="0" err="1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lmp_serial</a:t>
            </a:r>
            <a:r>
              <a:rPr lang="en-US" altLang="zh-CN" sz="16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&lt;</a:t>
            </a:r>
            <a:r>
              <a:rPr lang="en-US" altLang="zh-CN" sz="1600" dirty="0" err="1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in.lmp</a:t>
            </a:r>
            <a:r>
              <a:rPr lang="en-US" altLang="zh-CN" sz="16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600" dirty="0" smtClean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587285" y="1734364"/>
            <a:ext cx="5269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mpirun</a:t>
            </a:r>
            <a:r>
              <a:rPr lang="en-US" altLang="zh-CN" sz="16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–n 2 </a:t>
            </a:r>
            <a:r>
              <a:rPr lang="en-US" altLang="zh-CN" sz="1600" dirty="0" err="1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lmp_parallel</a:t>
            </a:r>
            <a:r>
              <a:rPr lang="en-US" altLang="zh-CN" sz="16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&lt;</a:t>
            </a:r>
            <a:r>
              <a:rPr lang="en-US" altLang="zh-CN" sz="1600" dirty="0" err="1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in.lmp</a:t>
            </a:r>
            <a:r>
              <a:rPr lang="en-US" altLang="zh-CN" sz="16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&gt;</a:t>
            </a:r>
            <a:r>
              <a:rPr lang="en-US" altLang="zh-CN" sz="1600" dirty="0" err="1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log.out</a:t>
            </a:r>
            <a:r>
              <a:rPr lang="en-US" altLang="zh-CN" sz="16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600" dirty="0" smtClean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100936" y="2654791"/>
            <a:ext cx="63030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pbs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862813" y="2654791"/>
            <a:ext cx="80021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qsub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qstat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qdel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72872" y="4252948"/>
            <a:ext cx="25548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0"/>
              </a:spcAft>
              <a:buSzPct val="100000"/>
              <a:buFont typeface="Centaur" panose="02030504050205020304" pitchFamily="18" charset="0"/>
              <a:buChar char="§"/>
            </a:pP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Excute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in Windows</a:t>
            </a:r>
          </a:p>
        </p:txBody>
      </p:sp>
      <p:sp>
        <p:nvSpPr>
          <p:cNvPr id="18" name="矩形 17"/>
          <p:cNvSpPr/>
          <p:nvPr/>
        </p:nvSpPr>
        <p:spPr>
          <a:xfrm>
            <a:off x="2862813" y="4221088"/>
            <a:ext cx="6018635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download </a:t>
            </a:r>
            <a:r>
              <a:rPr lang="en-US" altLang="zh-CN" sz="1600" dirty="0" err="1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lammps</a:t>
            </a:r>
            <a:r>
              <a:rPr lang="en-US" altLang="zh-CN" sz="16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at </a:t>
            </a:r>
            <a:r>
              <a:rPr lang="zh-CN" altLang="en-US" sz="16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</a:t>
            </a:r>
            <a:r>
              <a:rPr lang="zh-CN" altLang="en-US" sz="16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://rpm.lammps.org/windows.</a:t>
            </a:r>
            <a:r>
              <a:rPr lang="zh-CN" altLang="en-US" sz="16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html</a:t>
            </a:r>
            <a:endParaRPr lang="en-US" altLang="zh-CN" sz="1600" dirty="0" smtClean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 err="1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ctrl+r</a:t>
            </a:r>
            <a:r>
              <a:rPr lang="en-US" altLang="zh-CN" sz="16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r>
              <a:rPr lang="en-US" altLang="zh-CN" sz="1600" dirty="0" err="1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cmd</a:t>
            </a:r>
            <a:endParaRPr lang="en-US" altLang="zh-CN" sz="1600" dirty="0" smtClean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lammps.exe&lt;</a:t>
            </a:r>
            <a:r>
              <a:rPr lang="en-US" altLang="zh-CN" sz="1600" dirty="0" err="1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in.lmp</a:t>
            </a:r>
            <a:endParaRPr lang="zh-CN" altLang="en-US" sz="16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454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0" y="785794"/>
            <a:ext cx="4143372" cy="142876"/>
            <a:chOff x="0" y="785794"/>
            <a:chExt cx="4143372" cy="142876"/>
          </a:xfrm>
        </p:grpSpPr>
        <p:cxnSp>
          <p:nvCxnSpPr>
            <p:cNvPr id="29" name="直接连接符 28"/>
            <p:cNvCxnSpPr>
              <a:endCxn id="30" idx="3"/>
            </p:cNvCxnSpPr>
            <p:nvPr/>
          </p:nvCxnSpPr>
          <p:spPr>
            <a:xfrm rot="10800000">
              <a:off x="642910" y="857232"/>
              <a:ext cx="3500462" cy="1588"/>
            </a:xfrm>
            <a:prstGeom prst="line">
              <a:avLst/>
            </a:prstGeom>
            <a:ln w="190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ctangle 7"/>
            <p:cNvSpPr>
              <a:spLocks noChangeArrowheads="1"/>
            </p:cNvSpPr>
            <p:nvPr/>
          </p:nvSpPr>
          <p:spPr bwMode="auto">
            <a:xfrm>
              <a:off x="0" y="785794"/>
              <a:ext cx="642910" cy="142876"/>
            </a:xfrm>
            <a:prstGeom prst="rect">
              <a:avLst/>
            </a:prstGeom>
            <a:solidFill>
              <a:srgbClr val="7030A0"/>
            </a:solidFill>
            <a:ln w="9525">
              <a:solidFill>
                <a:srgbClr val="7030A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1" name="TextBox 3"/>
          <p:cNvSpPr txBox="1"/>
          <p:nvPr/>
        </p:nvSpPr>
        <p:spPr>
          <a:xfrm>
            <a:off x="142844" y="116632"/>
            <a:ext cx="23743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微软雅黑" pitchFamily="34" charset="-122"/>
                <a:cs typeface="Times New Roman" pitchFamily="18" charset="0"/>
              </a:rPr>
              <a:t>Visualization</a:t>
            </a:r>
            <a:endParaRPr lang="en-US" altLang="zh-CN" sz="2800" b="1" dirty="0"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847236" y="927604"/>
            <a:ext cx="181107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spcBef>
                <a:spcPts val="0"/>
              </a:spcBef>
              <a:spcAft>
                <a:spcPts val="0"/>
              </a:spcAft>
              <a:buSzPct val="100000"/>
              <a:buFont typeface="Centaur" panose="02030504050205020304" pitchFamily="18" charset="0"/>
              <a:buChar char="§"/>
            </a:pPr>
            <a:r>
              <a:rPr lang="en-US" altLang="zh-CN" sz="1400" dirty="0" err="1" smtClean="0">
                <a:latin typeface="Centaur" panose="02030504050205020304" pitchFamily="18" charset="0"/>
                <a:ea typeface="GulimChe" panose="020B0609000101010101" pitchFamily="49" charset="-127"/>
              </a:rPr>
              <a:t>VMD,ovito,qutemol</a:t>
            </a:r>
            <a:endParaRPr lang="en-US" altLang="zh-CN" sz="1400" dirty="0">
              <a:latin typeface="Centaur" panose="02030504050205020304" pitchFamily="18" charset="0"/>
              <a:ea typeface="GulimChe" panose="020B0609000101010101" pitchFamily="49" charset="-127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436" y="1617485"/>
            <a:ext cx="990600" cy="114300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436" y="2786245"/>
            <a:ext cx="1000125" cy="1133475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962154"/>
            <a:ext cx="3096344" cy="2322258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7911" y="3966913"/>
            <a:ext cx="1000125" cy="1133475"/>
          </a:xfrm>
          <a:prstGeom prst="rect">
            <a:avLst/>
          </a:prstGeom>
        </p:spPr>
      </p:pic>
      <p:sp>
        <p:nvSpPr>
          <p:cNvPr id="37" name="文本框 36"/>
          <p:cNvSpPr txBox="1"/>
          <p:nvPr/>
        </p:nvSpPr>
        <p:spPr>
          <a:xfrm>
            <a:off x="2608618" y="1905517"/>
            <a:ext cx="180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entaur" panose="02030504050205020304" pitchFamily="18" charset="0"/>
              </a:rPr>
              <a:t>rendering, coloring</a:t>
            </a:r>
          </a:p>
          <a:p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entaur" panose="02030504050205020304" pitchFamily="18" charset="0"/>
              </a:rPr>
              <a:t>animation</a:t>
            </a:r>
            <a:endParaRPr lang="zh-CN" altLang="en-US" dirty="0" smtClean="0">
              <a:solidFill>
                <a:schemeClr val="tx1">
                  <a:lumMod val="65000"/>
                  <a:lumOff val="35000"/>
                </a:schemeClr>
              </a:solidFill>
              <a:latin typeface="Centaur" panose="02030504050205020304" pitchFamily="18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2580514" y="3029816"/>
            <a:ext cx="2502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entaur" panose="02030504050205020304" pitchFamily="18" charset="0"/>
              </a:rPr>
              <a:t>animation, biomolecule render, interactive MD</a:t>
            </a:r>
            <a:endParaRPr lang="zh-CN" altLang="en-US" dirty="0" smtClean="0">
              <a:solidFill>
                <a:schemeClr val="tx1">
                  <a:lumMod val="65000"/>
                  <a:lumOff val="35000"/>
                </a:schemeClr>
              </a:solidFill>
              <a:latin typeface="Centaur" panose="02030504050205020304" pitchFamily="18" charset="0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608618" y="4281781"/>
            <a:ext cx="2502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entaur" panose="02030504050205020304" pitchFamily="18" charset="0"/>
              </a:rPr>
              <a:t>electronic structure</a:t>
            </a:r>
            <a:endParaRPr lang="zh-CN" altLang="en-US" dirty="0" smtClean="0">
              <a:solidFill>
                <a:schemeClr val="tx1">
                  <a:lumMod val="65000"/>
                  <a:lumOff val="35000"/>
                </a:schemeClr>
              </a:solidFill>
              <a:latin typeface="Centaur" panose="02030504050205020304" pitchFamily="18" charset="0"/>
            </a:endParaRPr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0032" y="3415136"/>
            <a:ext cx="3298750" cy="2471953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87911" y="5162808"/>
            <a:ext cx="981075" cy="1123950"/>
          </a:xfrm>
          <a:prstGeom prst="rect">
            <a:avLst/>
          </a:prstGeom>
        </p:spPr>
      </p:pic>
      <p:sp>
        <p:nvSpPr>
          <p:cNvPr id="42" name="文本框 41"/>
          <p:cNvSpPr txBox="1"/>
          <p:nvPr/>
        </p:nvSpPr>
        <p:spPr>
          <a:xfrm>
            <a:off x="2619263" y="5374477"/>
            <a:ext cx="1880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entaur" panose="02030504050205020304" pitchFamily="18" charset="0"/>
              </a:rPr>
              <a:t>realistic rendering</a:t>
            </a:r>
            <a:endParaRPr lang="zh-CN" altLang="en-US" dirty="0" smtClean="0">
              <a:solidFill>
                <a:schemeClr val="tx1">
                  <a:lumMod val="65000"/>
                  <a:lumOff val="35000"/>
                </a:schemeClr>
              </a:solidFill>
              <a:latin typeface="Centaur" panose="02030504050205020304" pitchFamily="18" charset="0"/>
            </a:endParaRPr>
          </a:p>
        </p:txBody>
      </p:sp>
      <p:cxnSp>
        <p:nvCxnSpPr>
          <p:cNvPr id="43" name="直接箭头连接符 42"/>
          <p:cNvCxnSpPr/>
          <p:nvPr/>
        </p:nvCxnSpPr>
        <p:spPr>
          <a:xfrm flipV="1">
            <a:off x="4408818" y="2228682"/>
            <a:ext cx="451214" cy="77770"/>
          </a:xfrm>
          <a:prstGeom prst="straightConnector1">
            <a:avLst/>
          </a:prstGeom>
          <a:ln w="28575">
            <a:solidFill>
              <a:srgbClr val="FF7C8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/>
          <p:nvPr/>
        </p:nvCxnSpPr>
        <p:spPr>
          <a:xfrm flipV="1">
            <a:off x="4299056" y="5478873"/>
            <a:ext cx="451214" cy="77770"/>
          </a:xfrm>
          <a:prstGeom prst="straightConnector1">
            <a:avLst/>
          </a:prstGeom>
          <a:ln w="28575">
            <a:solidFill>
              <a:srgbClr val="FF7C8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2225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9364" y="1386050"/>
            <a:ext cx="3309409" cy="18966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067" y="3553470"/>
            <a:ext cx="3579706" cy="205152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3861048"/>
            <a:ext cx="3313311" cy="189885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543" y="1239720"/>
            <a:ext cx="3802707" cy="2189280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0" y="785794"/>
            <a:ext cx="4143372" cy="142876"/>
            <a:chOff x="0" y="785794"/>
            <a:chExt cx="4143372" cy="142876"/>
          </a:xfrm>
        </p:grpSpPr>
        <p:cxnSp>
          <p:nvCxnSpPr>
            <p:cNvPr id="9" name="直接连接符 8"/>
            <p:cNvCxnSpPr>
              <a:endCxn id="10" idx="3"/>
            </p:cNvCxnSpPr>
            <p:nvPr/>
          </p:nvCxnSpPr>
          <p:spPr>
            <a:xfrm rot="10800000">
              <a:off x="642910" y="857232"/>
              <a:ext cx="3500462" cy="1588"/>
            </a:xfrm>
            <a:prstGeom prst="line">
              <a:avLst/>
            </a:prstGeom>
            <a:ln w="190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7"/>
            <p:cNvSpPr>
              <a:spLocks noChangeArrowheads="1"/>
            </p:cNvSpPr>
            <p:nvPr/>
          </p:nvSpPr>
          <p:spPr bwMode="auto">
            <a:xfrm>
              <a:off x="0" y="785794"/>
              <a:ext cx="642910" cy="142876"/>
            </a:xfrm>
            <a:prstGeom prst="rect">
              <a:avLst/>
            </a:prstGeom>
            <a:solidFill>
              <a:srgbClr val="7030A0"/>
            </a:solidFill>
            <a:ln w="9525">
              <a:solidFill>
                <a:srgbClr val="7030A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1" name="TextBox 3"/>
          <p:cNvSpPr txBox="1"/>
          <p:nvPr/>
        </p:nvSpPr>
        <p:spPr>
          <a:xfrm>
            <a:off x="142844" y="116632"/>
            <a:ext cx="23743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ea typeface="微软雅黑" pitchFamily="34" charset="-122"/>
                <a:cs typeface="Times New Roman" pitchFamily="18" charset="0"/>
              </a:rPr>
              <a:t>Visualization</a:t>
            </a:r>
            <a:endParaRPr lang="en-US" altLang="zh-CN" sz="2800" b="1" dirty="0">
              <a:ea typeface="微软雅黑" pitchFamily="34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484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494de473a2ecac145efb29632742c94ebc7be98"/>
</p:tagLst>
</file>

<file path=ppt/theme/theme1.xml><?xml version="1.0" encoding="utf-8"?>
<a:theme xmlns:a="http://schemas.openxmlformats.org/drawingml/2006/main" name="主题1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1400" dirty="0">
            <a:latin typeface="Batang" panose="02030600000101010101" pitchFamily="18" charset="-127"/>
            <a:ea typeface="Batang" panose="02030600000101010101" pitchFamily="18" charset="-127"/>
          </a:defRPr>
        </a:defPPr>
      </a:lstStyle>
    </a:tx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30107</TotalTime>
  <Pages>0</Pages>
  <Words>970</Words>
  <Characters>0</Characters>
  <Application>Microsoft Office PowerPoint</Application>
  <DocSecurity>0</DocSecurity>
  <PresentationFormat>全屏显示(4:3)</PresentationFormat>
  <Lines>0</Lines>
  <Paragraphs>274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0" baseType="lpstr">
      <vt:lpstr>Batang</vt:lpstr>
      <vt:lpstr>GulimChe</vt:lpstr>
      <vt:lpstr>黑体</vt:lpstr>
      <vt:lpstr>宋体</vt:lpstr>
      <vt:lpstr>微软雅黑</vt:lpstr>
      <vt:lpstr>Arial</vt:lpstr>
      <vt:lpstr>Calibri</vt:lpstr>
      <vt:lpstr>Cambria</vt:lpstr>
      <vt:lpstr>Cambria Math</vt:lpstr>
      <vt:lpstr>Centaur</vt:lpstr>
      <vt:lpstr>Consolas</vt:lpstr>
      <vt:lpstr>Times New Roman</vt:lpstr>
      <vt:lpstr>主题1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vance</dc:creator>
  <cp:lastModifiedBy>yang zhou</cp:lastModifiedBy>
  <cp:revision>1274</cp:revision>
  <cp:lastPrinted>2013-04-10T14:14:11Z</cp:lastPrinted>
  <dcterms:created xsi:type="dcterms:W3CDTF">2012-07-01T05:49:28Z</dcterms:created>
  <dcterms:modified xsi:type="dcterms:W3CDTF">2017-09-18T13:33:43Z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2052-8.1.0.3238</vt:lpwstr>
  </property>
</Properties>
</file>